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859" r:id="rId3"/>
    <p:sldId id="1139" r:id="rId4"/>
    <p:sldId id="1152" r:id="rId5"/>
    <p:sldId id="1199" r:id="rId6"/>
    <p:sldId id="1153" r:id="rId7"/>
    <p:sldId id="1154" r:id="rId8"/>
    <p:sldId id="1155" r:id="rId9"/>
    <p:sldId id="1156" r:id="rId10"/>
    <p:sldId id="1157" r:id="rId11"/>
    <p:sldId id="1158" r:id="rId12"/>
    <p:sldId id="1159" r:id="rId13"/>
    <p:sldId id="1160" r:id="rId14"/>
    <p:sldId id="1164" r:id="rId15"/>
    <p:sldId id="1165" r:id="rId16"/>
    <p:sldId id="1167" r:id="rId17"/>
    <p:sldId id="1200" r:id="rId18"/>
    <p:sldId id="1201" r:id="rId19"/>
    <p:sldId id="1172" r:id="rId20"/>
    <p:sldId id="1174" r:id="rId21"/>
    <p:sldId id="1202" r:id="rId22"/>
    <p:sldId id="1177" r:id="rId23"/>
    <p:sldId id="1178" r:id="rId24"/>
    <p:sldId id="1179" r:id="rId25"/>
    <p:sldId id="1180" r:id="rId26"/>
    <p:sldId id="1203" r:id="rId27"/>
    <p:sldId id="1181" r:id="rId28"/>
    <p:sldId id="1182" r:id="rId29"/>
    <p:sldId id="1205" r:id="rId30"/>
    <p:sldId id="1183" r:id="rId31"/>
    <p:sldId id="1206" r:id="rId32"/>
    <p:sldId id="1190" r:id="rId33"/>
    <p:sldId id="1191" r:id="rId34"/>
    <p:sldId id="1207" r:id="rId35"/>
    <p:sldId id="1192" r:id="rId36"/>
    <p:sldId id="1196" r:id="rId37"/>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5"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D8ECD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06" autoAdjust="0"/>
  </p:normalViewPr>
  <p:slideViewPr>
    <p:cSldViewPr showGuides="1">
      <p:cViewPr varScale="1">
        <p:scale>
          <a:sx n="111" d="100"/>
          <a:sy n="111" d="100"/>
        </p:scale>
        <p:origin x="456" y="120"/>
      </p:cViewPr>
      <p:guideLst>
        <p:guide orient="horz" pos="2145"/>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6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2.xml"/><Relationship Id="rId39" Type="http://schemas.openxmlformats.org/officeDocument/2006/relationships/presProps" Target="presProps.xml"/><Relationship Id="rId38" Type="http://schemas.openxmlformats.org/officeDocument/2006/relationships/notesMaster" Target="notesMasters/notesMaster1.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2" name="文本框 1"/>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a:t>
            </a:r>
            <a:r>
              <a:rPr lang="zh-CN" altLang="en-US" sz="2000">
                <a:solidFill>
                  <a:prstClr val="black"/>
                </a:solidFill>
                <a:latin typeface="楷体" panose="02010609060101010101" pitchFamily="49" charset="-122"/>
                <a:ea typeface="楷体" panose="02010609060101010101" pitchFamily="49" charset="-122"/>
              </a:rPr>
              <a:t>化学 </a:t>
            </a:r>
            <a:r>
              <a:rPr lang="zh-CN" altLang="en-US" sz="2000" smtClean="0">
                <a:solidFill>
                  <a:prstClr val="black"/>
                </a:solidFill>
                <a:latin typeface="楷体" panose="02010609060101010101" pitchFamily="49" charset="-122"/>
                <a:ea typeface="楷体" panose="02010609060101010101" pitchFamily="49" charset="-122"/>
              </a:rPr>
              <a:t>必修</a:t>
            </a:r>
            <a:r>
              <a:rPr lang="en-US" altLang="zh-CN" sz="2000" smtClean="0">
                <a:solidFill>
                  <a:prstClr val="black"/>
                </a:solidFill>
                <a:latin typeface="楷体" panose="02010609060101010101" pitchFamily="49" charset="-122"/>
                <a:ea typeface="楷体" panose="02010609060101010101" pitchFamily="49" charset="-122"/>
              </a:rPr>
              <a:t> </a:t>
            </a:r>
            <a:r>
              <a:rPr lang="zh-CN" altLang="en-US" sz="2000" smtClean="0">
                <a:solidFill>
                  <a:prstClr val="black"/>
                </a:solidFill>
                <a:latin typeface="楷体" panose="02010609060101010101" pitchFamily="49" charset="-122"/>
                <a:ea typeface="楷体" panose="02010609060101010101" pitchFamily="49" charset="-122"/>
              </a:rPr>
              <a:t>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5.jpeg"/><Relationship Id="rId1" Type="http://schemas.openxmlformats.org/officeDocument/2006/relationships/image" Target="../media/image24.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7.pn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4.png"/><Relationship Id="rId1" Type="http://schemas.openxmlformats.org/officeDocument/2006/relationships/image" Target="../media/image33.pn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36.png"/><Relationship Id="rId1" Type="http://schemas.openxmlformats.org/officeDocument/2006/relationships/image" Target="../media/image35.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0.jpeg"/><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1.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5.jpeg"/><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image" Target="../media/image42.pn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3.png"/><Relationship Id="rId3" Type="http://schemas.openxmlformats.org/officeDocument/2006/relationships/image" Target="../media/image34.png"/><Relationship Id="rId2" Type="http://schemas.openxmlformats.org/officeDocument/2006/relationships/image" Target="../media/image44.jpeg"/><Relationship Id="rId1"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8.jpeg"/><Relationship Id="rId1" Type="http://schemas.openxmlformats.org/officeDocument/2006/relationships/image" Target="../media/image47.png"/></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2.jpeg"/><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image" Target="../media/image49.jpeg"/></Relationships>
</file>

<file path=ppt/slides/_rels/slide2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41.png"/><Relationship Id="rId4" Type="http://schemas.openxmlformats.org/officeDocument/2006/relationships/image" Target="../media/image44.jpeg"/><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image" Target="../media/image13.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6.png"/><Relationship Id="rId1" Type="http://schemas.openxmlformats.org/officeDocument/2006/relationships/image" Target="../media/image55.png"/></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7.jpeg"/><Relationship Id="rId2" Type="http://schemas.openxmlformats.org/officeDocument/2006/relationships/image" Target="../media/image39.png"/><Relationship Id="rId1" Type="http://schemas.openxmlformats.org/officeDocument/2006/relationships/image" Target="../media/image38.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9.png"/><Relationship Id="rId1" Type="http://schemas.openxmlformats.org/officeDocument/2006/relationships/image" Target="../media/image58.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0.png"/></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4.png"/><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5.png"/></Relationships>
</file>

<file path=ppt/slides/_rels/slide3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66.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第七章   有机化合物</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第二节　乙烯与有机高分子材料</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746120"/>
                <a:ext cx="11485848" cy="3360535"/>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）加聚反应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催化剂</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能合成高分子的小分子物质称为单体。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高分子化合物中化学组成相同、可重复的最小单元称为链节。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链节的数目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称为聚合度。由于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不同，因此高聚物都是混合物。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746120"/>
                <a:ext cx="11485848" cy="3360535"/>
              </a:xfrm>
              <a:blipFill rotWithShape="1">
                <a:blip r:embed="rId1"/>
                <a:stretch>
                  <a:fillRect l="-2" t="-19" r="1" b="3"/>
                </a:stretch>
              </a:blipFill>
            </p:spPr>
            <p:txBody>
              <a:bodyPr/>
              <a:lstStyle/>
              <a:p>
                <a:r>
                  <a:rPr lang="zh-CN" altLang="en-US">
                    <a:noFill/>
                  </a:rPr>
                  <a:t> </a:t>
                </a:r>
              </a:p>
            </p:txBody>
          </p:sp>
        </mc:Fallback>
      </mc:AlternateContent>
      <p:pic>
        <p:nvPicPr>
          <p:cNvPr id="7" name="图片 6"/>
          <p:cNvPicPr>
            <a:picLocks noChangeAspect="1"/>
          </p:cNvPicPr>
          <p:nvPr/>
        </p:nvPicPr>
        <p:blipFill>
          <a:blip r:embed="rId2"/>
          <a:stretch>
            <a:fillRect/>
          </a:stretch>
        </p:blipFill>
        <p:spPr>
          <a:xfrm>
            <a:off x="6671270" y="1700808"/>
            <a:ext cx="400050" cy="514350"/>
          </a:xfrm>
          <a:prstGeom prst="rect">
            <a:avLst/>
          </a:prstGeom>
        </p:spPr>
      </p:pic>
      <p:pic>
        <p:nvPicPr>
          <p:cNvPr id="8" name="图片 7"/>
          <p:cNvPicPr>
            <a:picLocks noChangeAspect="1"/>
          </p:cNvPicPr>
          <p:nvPr/>
        </p:nvPicPr>
        <p:blipFill>
          <a:blip r:embed="rId3"/>
          <a:stretch>
            <a:fillRect/>
          </a:stretch>
        </p:blipFill>
        <p:spPr>
          <a:xfrm>
            <a:off x="8615486" y="1716743"/>
            <a:ext cx="441510" cy="52429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）重要的化工原料，用来制聚乙烯塑料、聚乙烯纤维、乙醇等。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）在农业生产中用作植物生长调节剂。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）乙烯的产量可以用来衡量一个国家的石油化工发展水平。</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3.eps" descr="id:2147491580;FounderCES"/>
          <p:cNvPicPr/>
          <p:nvPr/>
        </p:nvPicPr>
        <p:blipFill>
          <a:blip r:embed="rId1"/>
          <a:stretch>
            <a:fillRect/>
          </a:stretch>
        </p:blipFill>
        <p:spPr>
          <a:xfrm>
            <a:off x="484310" y="872548"/>
            <a:ext cx="1290416" cy="343158"/>
          </a:xfrm>
          <a:prstGeom prst="rect">
            <a:avLst/>
          </a:prstGeom>
        </p:spPr>
      </p:pic>
      <p:sp>
        <p:nvSpPr>
          <p:cNvPr id="4" name="内容占位符 3"/>
          <p:cNvSpPr>
            <a:spLocks noGrp="1"/>
          </p:cNvSpPr>
          <p:nvPr>
            <p:ph idx="1"/>
          </p:nvPr>
        </p:nvSpPr>
        <p:spPr>
          <a:xfrm>
            <a:off x="360854" y="746120"/>
            <a:ext cx="11485848" cy="2308324"/>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烃的概</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念</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含碳、氢两种元素的有机物称为碳氢化合物，又称为烃。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烃的分类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cy35-49.jpg" descr="id:2147493675;FounderCES"/>
          <p:cNvPicPr/>
          <p:nvPr/>
        </p:nvPicPr>
        <p:blipFill>
          <a:blip r:embed="rId2"/>
          <a:stretch>
            <a:fillRect/>
          </a:stretch>
        </p:blipFill>
        <p:spPr>
          <a:xfrm>
            <a:off x="3070870" y="3054444"/>
            <a:ext cx="6434891" cy="324036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知识点4.eps" descr="id:2147491617;FounderCES"/>
          <p:cNvPicPr/>
          <p:nvPr/>
        </p:nvPicPr>
        <p:blipFill>
          <a:blip r:embed="rId1"/>
          <a:stretch>
            <a:fillRect/>
          </a:stretch>
        </p:blipFill>
        <p:spPr>
          <a:xfrm>
            <a:off x="524712" y="891468"/>
            <a:ext cx="1440160" cy="382979"/>
          </a:xfrm>
          <a:prstGeom prst="rect">
            <a:avLst/>
          </a:prstGeom>
        </p:spPr>
      </p:pic>
      <p:sp>
        <p:nvSpPr>
          <p:cNvPr id="3" name="内容占位符 2"/>
          <p:cNvSpPr>
            <a:spLocks noGrp="1"/>
          </p:cNvSpPr>
          <p:nvPr>
            <p:ph idx="1"/>
          </p:nvPr>
        </p:nvSpPr>
        <p:spPr>
          <a:xfrm>
            <a:off x="360854" y="746120"/>
            <a:ext cx="11485848" cy="2238241"/>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有</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机高分子材</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料</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机高分子材料也称为聚合物或高聚物。常见的天然高聚物有棉花、天然橡胶、羊毛等。有机高分子材料具有种类多、密度小、比强度大、电绝缘性好、耐腐蚀性好、加工容易等特点。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209073"/>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高</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分子材料是由很多有机高分子聚集而成的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每个有机高分子的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值并不确定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所以高分子材料为混合物。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0454;FounderCES"/>
          <p:cNvPicPr/>
          <p:nvPr/>
        </p:nvPicPr>
        <p:blipFill>
          <a:blip r:embed="rId2"/>
          <a:stretch>
            <a:fillRect/>
          </a:stretch>
        </p:blipFill>
        <p:spPr>
          <a:xfrm>
            <a:off x="499884" y="3290959"/>
            <a:ext cx="1778898" cy="4150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塑料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主要成分：合成树脂。如聚乙烯、聚丙烯、聚氯乙烯、酚醛树脂等。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特定性能的添加剂：提高塑性的增塑剂，防止塑料老化的防老剂，增强材料、着色剂等。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）性能：强度高、密度小、耐腐蚀、易加工等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452431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橡胶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）橡胶是一类具有高弹性的高分子材料，是制造汽车、飞机轮胎和各种密封材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料</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300000"/>
              </a:lnSpc>
              <a:spcAft>
                <a:spcPts val="0"/>
              </a:spcAft>
            </a:pP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必需的原料。天然橡胶的主要成分是聚异戊二烯，结构简式为</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300000"/>
              </a:lnSpc>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单体为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异戊二烯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）；由于天然橡胶分子的碳链中含有碳碳双键，所以易发生氧化反应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1"/>
          <a:stretch>
            <a:fillRect/>
          </a:stretch>
        </p:blipFill>
        <p:spPr>
          <a:xfrm>
            <a:off x="1774726" y="3429000"/>
            <a:ext cx="2768527" cy="864096"/>
          </a:xfrm>
          <a:prstGeom prst="rect">
            <a:avLst/>
          </a:prstGeom>
        </p:spPr>
      </p:pic>
      <p:pic>
        <p:nvPicPr>
          <p:cNvPr id="4" name="图片 3"/>
          <p:cNvPicPr/>
          <p:nvPr/>
        </p:nvPicPr>
        <p:blipFill>
          <a:blip r:embed="rId2"/>
          <a:stretch>
            <a:fillRect/>
          </a:stretch>
        </p:blipFill>
        <p:spPr>
          <a:xfrm>
            <a:off x="8713372" y="2403636"/>
            <a:ext cx="2696378" cy="701037"/>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85965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）橡胶的分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类</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内容占位符 1"/>
              <p:cNvSpPr txBox="1"/>
              <p:nvPr/>
            </p:nvSpPr>
            <p:spPr bwMode="auto">
              <a:xfrm>
                <a:off x="360854" y="692696"/>
                <a:ext cx="11485848" cy="4322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橡胶</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天然橡胶</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合成橡胶</m:t>
                              </m:r>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通用橡胶</m:t>
                                        </m:r>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丁苯橡胶</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顺丁橡胶</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氯丁橡胶</m:t>
                                                  </m:r>
                                                </m:e>
                                              </m:mr>
                                            </m:m>
                                          </m:e>
                                        </m:d>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特种橡胶</m:t>
                                        </m:r>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氟橡胶：耐热和耐酸、碱腐蚀</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硅橡胶：耐高温和严寒</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e>
                                    </m:mr>
                                  </m:m>
                                </m:e>
                              </m:d>
                            </m:e>
                          </m:mr>
                        </m:m>
                      </m:e>
                    </m:d>
                  </m:oMath>
                </a14:m>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1"/>
              <p:cNvSpPr txBox="1">
                <a:spLocks noRot="1" noChangeAspect="1" noMove="1" noResize="1" noEditPoints="1" noAdjustHandles="1" noChangeArrowheads="1" noChangeShapeType="1" noTextEdit="1"/>
              </p:cNvSpPr>
              <p:nvPr/>
            </p:nvSpPr>
            <p:spPr bwMode="auto">
              <a:xfrm>
                <a:off x="360854" y="692696"/>
                <a:ext cx="11485848" cy="4322145"/>
              </a:xfrm>
              <a:prstGeom prst="rect">
                <a:avLst/>
              </a:prstGeom>
              <a:blipFill rotWithShape="1">
                <a:blip r:embed="rId1"/>
                <a:stretch>
                  <a:fillRect l="-2" t="-13" r="1" b="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4" name="内容占位符 1"/>
          <p:cNvSpPr txBox="1"/>
          <p:nvPr/>
        </p:nvSpPr>
        <p:spPr bwMode="auto">
          <a:xfrm>
            <a:off x="360854" y="491310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）合成橡胶</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原料：石油、天然气、煤炭或农副产品等。</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性能：具有高弹性、绝缘性、气密性、耐高温或耐低温等性能。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07496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纤维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纤维</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天然纤维：棉花、羊毛、蚕丝和麻等</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化学纤维：再生纤维、合成纤维</m:t>
                              </m:r>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）合成纤维的性质和用途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性质：合成纤维具有强度高、弹性好、耐磨、耐化学腐蚀、不易虫蛀等优良性能。</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用途：制作衣物、绳索、渔网、滤布，以及飞机、船舶的结构材料等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074962"/>
              </a:xfrm>
              <a:blipFill rotWithShape="1">
                <a:blip r:embed="rId1"/>
                <a:stretch>
                  <a:fillRect l="-2" t="-15" r="1" b="4"/>
                </a:stretch>
              </a:blipFill>
            </p:spPr>
            <p:txBody>
              <a:bodyPr/>
              <a:lstStyle/>
              <a:p>
                <a:r>
                  <a:rPr lang="zh-CN" altLang="en-US">
                    <a:noFill/>
                  </a:rPr>
                  <a:t> </a:t>
                </a:r>
              </a:p>
            </p:txBody>
          </p:sp>
        </mc:Fallback>
      </mc:AlternateContent>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60;FounderCES"/>
          <p:cNvPicPr/>
          <p:nvPr/>
        </p:nvPicPr>
        <p:blipFill>
          <a:blip r:embed="rId1"/>
          <a:stretch>
            <a:fillRect/>
          </a:stretch>
        </p:blipFill>
        <p:spPr>
          <a:xfrm>
            <a:off x="2913422" y="836712"/>
            <a:ext cx="6638168" cy="573653"/>
          </a:xfrm>
          <a:prstGeom prst="rect">
            <a:avLst/>
          </a:prstGeom>
        </p:spPr>
      </p:pic>
      <p:pic>
        <p:nvPicPr>
          <p:cNvPr id="5" name="要点1.eps" descr="id:2147491667;FounderCES"/>
          <p:cNvPicPr/>
          <p:nvPr/>
        </p:nvPicPr>
        <p:blipFill>
          <a:blip r:embed="rId2"/>
          <a:stretch>
            <a:fillRect/>
          </a:stretch>
        </p:blipFill>
        <p:spPr>
          <a:xfrm>
            <a:off x="504460" y="1646052"/>
            <a:ext cx="980430" cy="344346"/>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1486525"/>
                <a:ext cx="11485848" cy="4762394"/>
              </a:xfrm>
            </p:spPr>
            <p:txBody>
              <a:bodyPr/>
              <a:lstStyle/>
              <a:p>
                <a:pPr hangingPunct="0">
                  <a:spcAft>
                    <a:spcPts val="0"/>
                  </a:spcAft>
                </a:pPr>
                <a:r>
                  <a:rPr lang="en-US" altLang="zh-CN" sz="2300"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乙</a:t>
                </a:r>
                <a:r>
                  <a:rPr lang="zh-CN" altLang="zh-CN" sz="2300"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烯化学反应的原理</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乙烯氧化反应的原理探究</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）燃烧反应：</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e>
                      </m:mr>
                      <m:mr>
                        <m:e>
                          <m:acc>
                            <m:accPr>
                              <m:chr m:val="⃗"/>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，乙烯中的碳碳键、碳氢键全部被破坏。</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）乙烯与酸性高锰酸钾溶液的反</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a:t>
                </a:r>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乙烯与酸性高锰酸钾溶液反应时，碳碳双键被破坏，乙烯</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a:t>
                </a:r>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化为二氧化碳，高锰酸钾被还原为</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应用：酸性高锰酸钾溶液可用于鉴别乙烷和乙烯，但不能</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除去乙烷中的乙烯</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1486525"/>
                <a:ext cx="11485848" cy="4762394"/>
              </a:xfrm>
              <a:blipFill rotWithShape="1">
                <a:blip r:embed="rId3"/>
                <a:stretch>
                  <a:fillRect l="-2" t="-13" r="1" b="11"/>
                </a:stretch>
              </a:blipFill>
            </p:spPr>
            <p:txBody>
              <a:bodyPr/>
              <a:lstStyle/>
              <a:p>
                <a:r>
                  <a:rPr lang="zh-CN" altLang="en-US">
                    <a:noFill/>
                  </a:rPr>
                  <a:t> </a:t>
                </a:r>
              </a:p>
            </p:txBody>
          </p:sp>
        </mc:Fallback>
      </mc:AlternateContent>
      <p:pic>
        <p:nvPicPr>
          <p:cNvPr id="6" name="ch48.jpg" descr="id:2147493710;FounderCES"/>
          <p:cNvPicPr/>
          <p:nvPr/>
        </p:nvPicPr>
        <p:blipFill>
          <a:blip r:embed="rId4">
            <a:clrChange>
              <a:clrFrom>
                <a:srgbClr val="FFFFFE"/>
              </a:clrFrom>
              <a:clrTo>
                <a:srgbClr val="FFFFFE">
                  <a:alpha val="0"/>
                </a:srgbClr>
              </a:clrTo>
            </a:clrChange>
          </a:blip>
          <a:stretch>
            <a:fillRect/>
          </a:stretch>
        </p:blipFill>
        <p:spPr>
          <a:xfrm>
            <a:off x="8831510" y="3866405"/>
            <a:ext cx="2550806" cy="2382514"/>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乙烯加成反应、加聚反应的原理分析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）乙烯加成反应的示意图（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以乙烯与溴加成为例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h50.jpg" descr="id:2147493717;FounderCES"/>
          <p:cNvPicPr/>
          <p:nvPr/>
        </p:nvPicPr>
        <p:blipFill>
          <a:blip r:embed="rId1"/>
          <a:stretch>
            <a:fillRect/>
          </a:stretch>
        </p:blipFill>
        <p:spPr>
          <a:xfrm>
            <a:off x="2494806" y="2132856"/>
            <a:ext cx="7056784" cy="151675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知识过.eps" descr="id:2147487985;FounderCES"/>
          <p:cNvPicPr/>
          <p:nvPr/>
        </p:nvPicPr>
        <p:blipFill>
          <a:blip r:embed="rId1">
            <a:clrChange>
              <a:clrFrom>
                <a:srgbClr val="000000">
                  <a:alpha val="0"/>
                </a:srgbClr>
              </a:clrFrom>
              <a:clrTo>
                <a:srgbClr val="000000">
                  <a:alpha val="0"/>
                </a:srgbClr>
              </a:clrTo>
            </a:clrChange>
          </a:blip>
          <a:stretch>
            <a:fillRect/>
          </a:stretch>
        </p:blipFill>
        <p:spPr>
          <a:xfrm>
            <a:off x="2970689" y="755651"/>
            <a:ext cx="6249035" cy="539750"/>
          </a:xfrm>
          <a:prstGeom prst="rect">
            <a:avLst/>
          </a:prstGeom>
        </p:spPr>
      </p:pic>
      <p:pic>
        <p:nvPicPr>
          <p:cNvPr id="12" name="知识点1.eps" descr="id:2147491441;FounderCES"/>
          <p:cNvPicPr/>
          <p:nvPr/>
        </p:nvPicPr>
        <p:blipFill>
          <a:blip r:embed="rId2"/>
          <a:stretch>
            <a:fillRect/>
          </a:stretch>
        </p:blipFill>
        <p:spPr>
          <a:xfrm>
            <a:off x="406574" y="1520590"/>
            <a:ext cx="1296144" cy="358243"/>
          </a:xfrm>
          <a:prstGeom prst="rect">
            <a:avLst/>
          </a:prstGeom>
        </p:spPr>
      </p:pic>
      <p:sp>
        <p:nvSpPr>
          <p:cNvPr id="13" name="内容占位符 1"/>
          <p:cNvSpPr txBox="1"/>
          <p:nvPr/>
        </p:nvSpPr>
        <p:spPr bwMode="auto">
          <a:xfrm>
            <a:off x="360854" y="1342509"/>
            <a:ext cx="11485848" cy="173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烯</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）概念：分子中含有一个碳碳双键的链烃，属于不饱和烃。乙烯是最简单的烯烃。</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）分子通式：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）乙烯与常见物质的加成反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06574" y="1556792"/>
          <a:ext cx="11377263" cy="3125729"/>
        </p:xfrm>
        <a:graphic>
          <a:graphicData uri="http://schemas.openxmlformats.org/drawingml/2006/table">
            <a:tbl>
              <a:tblPr firstRow="1" firstCol="1" bandRow="1"/>
              <a:tblGrid>
                <a:gridCol w="876049"/>
                <a:gridCol w="3876479"/>
                <a:gridCol w="3888432"/>
                <a:gridCol w="2736303"/>
              </a:tblGrid>
              <a:tr h="36429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主要产物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546409">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溴的四</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氯化</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碳溶液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Br</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鉴别甲烷和乙烯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546409">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催化剂、加热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制取纯净的氯乙烷</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660195">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高温、高压和催化剂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制取乙醇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81961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乙烯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催化剂</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在一定条件下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smtClean="0">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乙烯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制备聚乙烯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pic>
        <p:nvPicPr>
          <p:cNvPr id="4" name="图片 3"/>
          <p:cNvPicPr>
            <a:picLocks noChangeAspect="1"/>
          </p:cNvPicPr>
          <p:nvPr/>
        </p:nvPicPr>
        <p:blipFill>
          <a:blip r:embed="rId1"/>
          <a:stretch>
            <a:fillRect/>
          </a:stretch>
        </p:blipFill>
        <p:spPr>
          <a:xfrm>
            <a:off x="5375126" y="4149080"/>
            <a:ext cx="360040" cy="394659"/>
          </a:xfrm>
          <a:prstGeom prst="rect">
            <a:avLst/>
          </a:prstGeom>
        </p:spPr>
      </p:pic>
      <p:pic>
        <p:nvPicPr>
          <p:cNvPr id="5" name="图片 4"/>
          <p:cNvPicPr>
            <a:picLocks noChangeAspect="1"/>
          </p:cNvPicPr>
          <p:nvPr/>
        </p:nvPicPr>
        <p:blipFill>
          <a:blip r:embed="rId2"/>
          <a:stretch>
            <a:fillRect/>
          </a:stretch>
        </p:blipFill>
        <p:spPr>
          <a:xfrm>
            <a:off x="7310716" y="4123338"/>
            <a:ext cx="360040" cy="42927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24典例1.eps" descr="id:2147491711;FounderCES"/>
          <p:cNvPicPr/>
          <p:nvPr/>
        </p:nvPicPr>
        <p:blipFill>
          <a:blip r:embed="rId1"/>
          <a:stretch>
            <a:fillRect/>
          </a:stretch>
        </p:blipFill>
        <p:spPr>
          <a:xfrm>
            <a:off x="487208" y="908720"/>
            <a:ext cx="1143502" cy="368826"/>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3321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天津河西区高一期中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）根据乙烯的结构和性质推测丙烯（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）的结构或性质，下列说法正确的是（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不能使酸性高锰酸钾溶液褪色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能发生加聚反应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其产物</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能使溴的四氯化碳溶液褪色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在一定条件下能发生加成反应并只得到一种产物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533211"/>
              </a:xfrm>
              <a:blipFill rotWithShape="1">
                <a:blip r:embed="rId2"/>
                <a:stretch>
                  <a:fillRect l="-2" t="-18" r="1" b="-1220"/>
                </a:stretch>
              </a:blipFill>
            </p:spPr>
            <p:txBody>
              <a:bodyPr/>
              <a:lstStyle/>
              <a:p>
                <a:r>
                  <a:rPr lang="zh-CN" altLang="en-US">
                    <a:noFill/>
                  </a:rPr>
                  <a:t> </a:t>
                </a:r>
              </a:p>
            </p:txBody>
          </p:sp>
        </mc:Fallback>
      </mc:AlternateContent>
      <p:pic>
        <p:nvPicPr>
          <p:cNvPr id="4" name="图片 3"/>
          <p:cNvPicPr>
            <a:picLocks noChangeAspect="1"/>
          </p:cNvPicPr>
          <p:nvPr/>
        </p:nvPicPr>
        <p:blipFill>
          <a:blip r:embed="rId3"/>
          <a:stretch>
            <a:fillRect/>
          </a:stretch>
        </p:blipFill>
        <p:spPr>
          <a:xfrm>
            <a:off x="4511030" y="2674301"/>
            <a:ext cx="360040" cy="394659"/>
          </a:xfrm>
          <a:prstGeom prst="rect">
            <a:avLst/>
          </a:prstGeom>
        </p:spPr>
      </p:pic>
      <p:pic>
        <p:nvPicPr>
          <p:cNvPr id="5" name="图片 4"/>
          <p:cNvPicPr>
            <a:picLocks noChangeAspect="1"/>
          </p:cNvPicPr>
          <p:nvPr/>
        </p:nvPicPr>
        <p:blipFill>
          <a:blip r:embed="rId4"/>
          <a:stretch>
            <a:fillRect/>
          </a:stretch>
        </p:blipFill>
        <p:spPr>
          <a:xfrm>
            <a:off x="7175326" y="2654755"/>
            <a:ext cx="360040" cy="429278"/>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686685"/>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烯能使酸性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能发生加聚反应</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20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丙烯的结构简式为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加成可得到两种产物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CHClCH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686685"/>
              </a:xfrm>
              <a:blipFill rotWithShape="1">
                <a:blip r:embed="rId1"/>
                <a:stretch>
                  <a:fillRect l="-2" t="-23" r="1" b="23"/>
                </a:stretch>
              </a:blipFill>
            </p:spPr>
            <p:txBody>
              <a:bodyPr/>
              <a:lstStyle/>
              <a:p>
                <a:r>
                  <a:rPr lang="zh-CN" altLang="en-US">
                    <a:noFill/>
                  </a:rPr>
                  <a:t> </a:t>
                </a:r>
              </a:p>
            </p:txBody>
          </p:sp>
        </mc:Fallback>
      </mc:AlternateContent>
      <p:pic>
        <p:nvPicPr>
          <p:cNvPr id="3" name="24解析.eps" descr="id:2147491725;FounderCES"/>
          <p:cNvPicPr/>
          <p:nvPr/>
        </p:nvPicPr>
        <p:blipFill>
          <a:blip r:embed="rId2"/>
          <a:stretch>
            <a:fillRect/>
          </a:stretch>
        </p:blipFill>
        <p:spPr>
          <a:xfrm>
            <a:off x="478581" y="928971"/>
            <a:ext cx="952351" cy="340005"/>
          </a:xfrm>
          <a:prstGeom prst="rect">
            <a:avLst/>
          </a:prstGeom>
        </p:spPr>
      </p:pic>
      <p:pic>
        <p:nvPicPr>
          <p:cNvPr id="6" name="图片 5"/>
          <p:cNvPicPr>
            <a:picLocks noChangeAspect="1"/>
          </p:cNvPicPr>
          <p:nvPr/>
        </p:nvPicPr>
        <p:blipFill>
          <a:blip r:embed="rId3"/>
          <a:stretch>
            <a:fillRect/>
          </a:stretch>
        </p:blipFill>
        <p:spPr>
          <a:xfrm>
            <a:off x="384913" y="3231063"/>
            <a:ext cx="1046020" cy="423292"/>
          </a:xfrm>
          <a:prstGeom prst="rect">
            <a:avLst/>
          </a:prstGeom>
        </p:spPr>
      </p:pic>
      <p:sp>
        <p:nvSpPr>
          <p:cNvPr id="7" name="内容占位符 1"/>
          <p:cNvSpPr txBox="1"/>
          <p:nvPr/>
        </p:nvSpPr>
        <p:spPr bwMode="auto">
          <a:xfrm>
            <a:off x="1342678" y="3068960"/>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en-US" dirty="0"/>
          </a:p>
        </p:txBody>
      </p:sp>
      <p:pic>
        <p:nvPicPr>
          <p:cNvPr id="8" name="图片 7"/>
          <p:cNvPicPr/>
          <p:nvPr/>
        </p:nvPicPr>
        <p:blipFill>
          <a:blip r:embed="rId4"/>
          <a:stretch>
            <a:fillRect/>
          </a:stretch>
        </p:blipFill>
        <p:spPr>
          <a:xfrm>
            <a:off x="367661" y="1501611"/>
            <a:ext cx="2027256" cy="8472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896917"/>
            <a:ext cx="11485848" cy="2238241"/>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推</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测丙烯的结构、性质的思维流程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提取关键词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推测丙烯的结构和性质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知识检索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用乙烯的结构和性质类比丙烯的结构和性质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知识应用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在充分理解加成反应原理的基础上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解决问题。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0690;FounderCES"/>
          <p:cNvPicPr/>
          <p:nvPr/>
        </p:nvPicPr>
        <p:blipFill>
          <a:blip r:embed="rId1"/>
          <a:stretch>
            <a:fillRect/>
          </a:stretch>
        </p:blipFill>
        <p:spPr>
          <a:xfrm>
            <a:off x="555968" y="1015502"/>
            <a:ext cx="1641475" cy="35941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91311;FounderCES"/>
          <p:cNvPicPr/>
          <p:nvPr/>
        </p:nvPicPr>
        <p:blipFill>
          <a:blip r:embed="rId1"/>
          <a:stretch>
            <a:fillRect/>
          </a:stretch>
        </p:blipFill>
        <p:spPr>
          <a:xfrm>
            <a:off x="462186" y="908720"/>
            <a:ext cx="952500" cy="334010"/>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4130675"/>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有</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机高分子的合成和单体判断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加聚反应的类型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）单烯烃加聚：单体中只含一个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时，断开双键，断键原子与其他分子中的断键原子结合，依次重复形成高聚物。如丙烯的聚合：</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14:m>
                  <m:oMath xmlns:m="http://schemas.openxmlformats.org/officeDocument/2006/math">
                    <m:f>
                      <m:fPr>
                        <m:ctrlPr>
                          <a:rPr 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催化剂</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4130675"/>
              </a:xfrm>
              <a:blipFill rotWithShape="1">
                <a:blip r:embed="rId2"/>
                <a:stretch>
                  <a:fillRect l="-2" t="-15" r="1" b="15"/>
                </a:stretch>
              </a:blipFill>
            </p:spPr>
            <p:txBody>
              <a:bodyPr/>
              <a:lstStyle/>
              <a:p>
                <a:r>
                  <a:rPr lang="zh-CN" altLang="en-US">
                    <a:noFill/>
                  </a:rPr>
                  <a:t> </a:t>
                </a:r>
              </a:p>
            </p:txBody>
          </p:sp>
        </mc:Fallback>
      </mc:AlternateContent>
      <p:pic>
        <p:nvPicPr>
          <p:cNvPr id="4" name="图片 3"/>
          <p:cNvPicPr/>
          <p:nvPr/>
        </p:nvPicPr>
        <p:blipFill>
          <a:blip r:embed="rId3"/>
          <a:stretch>
            <a:fillRect/>
          </a:stretch>
        </p:blipFill>
        <p:spPr>
          <a:xfrm>
            <a:off x="5152591" y="1988840"/>
            <a:ext cx="1241622" cy="648072"/>
          </a:xfrm>
          <a:prstGeom prst="rect">
            <a:avLst/>
          </a:prstGeom>
        </p:spPr>
      </p:pic>
      <p:pic>
        <p:nvPicPr>
          <p:cNvPr id="8" name="图片 7"/>
          <p:cNvPicPr/>
          <p:nvPr/>
        </p:nvPicPr>
        <p:blipFill>
          <a:blip r:embed="rId4"/>
          <a:stretch>
            <a:fillRect/>
          </a:stretch>
        </p:blipFill>
        <p:spPr>
          <a:xfrm>
            <a:off x="4072604" y="4005064"/>
            <a:ext cx="2272472" cy="1008112"/>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659380"/>
              </a:xfrm>
            </p:spPr>
            <p:txBody>
              <a:bodyPr/>
              <a:lstStyle/>
              <a:p>
                <a:pPr hangingPunct="0">
                  <a:lnSpc>
                    <a:spcPct val="200000"/>
                  </a:lnSpc>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）二烯烃加聚：当一个分子中存在两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，断键原子与其他分子中的断键原子相结合，而内部其他的断键原子再结合成不饱和键。如顺丁橡胶的生成：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催化剂</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14:m>
                  <m:oMath xmlns:m="http://schemas.openxmlformats.org/officeDocument/2006/math">
                    <m:f>
                      <m:fPr>
                        <m:ctrlPr>
                          <a:rPr 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659380"/>
              </a:xfrm>
              <a:blipFill rotWithShape="1">
                <a:blip r:embed="rId1"/>
                <a:stretch>
                  <a:fillRect l="-2" t="-24" r="1" b="24"/>
                </a:stretch>
              </a:blipFill>
            </p:spPr>
            <p:txBody>
              <a:bodyPr/>
              <a:lstStyle/>
              <a:p>
                <a:r>
                  <a:rPr lang="zh-CN" altLang="en-US">
                    <a:noFill/>
                  </a:rPr>
                  <a:t> </a:t>
                </a:r>
              </a:p>
            </p:txBody>
          </p:sp>
        </mc:Fallback>
      </mc:AlternateContent>
      <p:pic>
        <p:nvPicPr>
          <p:cNvPr id="3" name="图片 2"/>
          <p:cNvPicPr/>
          <p:nvPr/>
        </p:nvPicPr>
        <p:blipFill>
          <a:blip r:embed="rId2"/>
          <a:stretch>
            <a:fillRect/>
          </a:stretch>
        </p:blipFill>
        <p:spPr>
          <a:xfrm>
            <a:off x="6167214" y="836712"/>
            <a:ext cx="1440160" cy="751700"/>
          </a:xfrm>
          <a:prstGeom prst="rect">
            <a:avLst/>
          </a:prstGeom>
        </p:spPr>
      </p:pic>
      <p:pic>
        <p:nvPicPr>
          <p:cNvPr id="5" name="图片 4"/>
          <p:cNvPicPr>
            <a:picLocks noChangeAspect="1"/>
          </p:cNvPicPr>
          <p:nvPr/>
        </p:nvPicPr>
        <p:blipFill>
          <a:blip r:embed="rId3"/>
          <a:stretch>
            <a:fillRect/>
          </a:stretch>
        </p:blipFill>
        <p:spPr>
          <a:xfrm>
            <a:off x="8975526" y="2619602"/>
            <a:ext cx="360040" cy="429278"/>
          </a:xfrm>
          <a:prstGeom prst="rect">
            <a:avLst/>
          </a:prstGeom>
        </p:spPr>
      </p:pic>
      <p:pic>
        <p:nvPicPr>
          <p:cNvPr id="6" name="图片 5"/>
          <p:cNvPicPr>
            <a:picLocks noChangeAspect="1"/>
          </p:cNvPicPr>
          <p:nvPr/>
        </p:nvPicPr>
        <p:blipFill>
          <a:blip r:embed="rId4"/>
          <a:stretch>
            <a:fillRect/>
          </a:stretch>
        </p:blipFill>
        <p:spPr>
          <a:xfrm>
            <a:off x="5222484" y="2654164"/>
            <a:ext cx="360040" cy="394659"/>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2677977"/>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）共聚：是两种或多种化合物在一定的条件下发生聚合反应生成一种高聚物的反应。例如，丙烯和乙烯的一种加聚方式为在一定条件下生成聚乙丙烯（</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以下为某一种加聚反应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催化剂</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2677977"/>
              </a:xfrm>
              <a:blipFill rotWithShape="1">
                <a:blip r:embed="rId1"/>
                <a:stretch>
                  <a:fillRect l="-2" t="-24" r="1" b="-5755"/>
                </a:stretch>
              </a:blipFill>
            </p:spPr>
            <p:txBody>
              <a:bodyPr/>
              <a:lstStyle/>
              <a:p>
                <a:r>
                  <a:rPr lang="zh-CN" altLang="en-US">
                    <a:noFill/>
                  </a:rPr>
                  <a:t> </a:t>
                </a:r>
              </a:p>
            </p:txBody>
          </p:sp>
        </mc:Fallback>
      </mc:AlternateContent>
      <p:pic>
        <p:nvPicPr>
          <p:cNvPr id="3" name="图片 2"/>
          <p:cNvPicPr/>
          <p:nvPr/>
        </p:nvPicPr>
        <p:blipFill>
          <a:blip r:embed="rId2"/>
          <a:stretch>
            <a:fillRect/>
          </a:stretch>
        </p:blipFill>
        <p:spPr>
          <a:xfrm>
            <a:off x="6815286" y="2956045"/>
            <a:ext cx="3976661" cy="936104"/>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加聚产物单体的推断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）凡链节的主链只有两个碳原子（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无其他原子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）的聚合物，其合成单体必为一种，将链节两端两个半键断开向内闭合即可。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，其单体是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p:nvPr/>
        </p:nvPicPr>
        <p:blipFill>
          <a:blip r:embed="rId1"/>
          <a:stretch>
            <a:fillRect/>
          </a:stretch>
        </p:blipFill>
        <p:spPr>
          <a:xfrm>
            <a:off x="838622" y="2492896"/>
            <a:ext cx="2570353" cy="1524065"/>
          </a:xfrm>
          <a:prstGeom prst="rect">
            <a:avLst/>
          </a:prstGeom>
        </p:spPr>
      </p:pic>
      <p:pic>
        <p:nvPicPr>
          <p:cNvPr id="6" name="图片 5"/>
          <p:cNvPicPr/>
          <p:nvPr/>
        </p:nvPicPr>
        <p:blipFill>
          <a:blip r:embed="rId2"/>
          <a:stretch>
            <a:fillRect/>
          </a:stretch>
        </p:blipFill>
        <p:spPr>
          <a:xfrm>
            <a:off x="5375126" y="2492896"/>
            <a:ext cx="2304256" cy="1532844"/>
          </a:xfrm>
          <a:prstGeom prst="rect">
            <a:avLst/>
          </a:prstGeom>
        </p:spPr>
      </p:pic>
      <mc:AlternateContent xmlns:mc="http://schemas.openxmlformats.org/markup-compatibility/2006">
        <mc:Choice xmlns:a14="http://schemas.microsoft.com/office/drawing/2010/main" Requires="a14">
          <p:sp>
            <p:nvSpPr>
              <p:cNvPr id="7" name="内容占位符 1"/>
              <p:cNvSpPr txBox="1"/>
              <p:nvPr/>
            </p:nvSpPr>
            <p:spPr bwMode="auto">
              <a:xfrm>
                <a:off x="360854" y="4077072"/>
                <a:ext cx="11485848" cy="1995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）凡链节主链上只有四个碳原子（</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无其他原子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）且链节无双键的聚合物，其单体必为两种，在链节两端及正中央划线断开，然后左右两个半键闭合即可。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单体为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14:m>
                  <m:oMath xmlns:m="http://schemas.openxmlformats.org/officeDocument/2006/math">
                    <m:f>
                      <m:fPr>
                        <m:ctrlPr>
                          <a:rPr 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4077072"/>
                <a:ext cx="11485848" cy="1995170"/>
              </a:xfrm>
              <a:prstGeom prst="rect">
                <a:avLst/>
              </a:prstGeom>
              <a:blipFill rotWithShape="1">
                <a:blip r:embed="rId3"/>
                <a:stretch>
                  <a:fillRect l="-2" t="-19" r="1" b="1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图片 7"/>
          <p:cNvPicPr/>
          <p:nvPr/>
        </p:nvPicPr>
        <p:blipFill>
          <a:blip r:embed="rId4"/>
          <a:stretch>
            <a:fillRect/>
          </a:stretch>
        </p:blipFill>
        <p:spPr>
          <a:xfrm>
            <a:off x="910630" y="5407073"/>
            <a:ext cx="3750115" cy="936104"/>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tretch>
            <a:fillRect/>
          </a:stretch>
        </p:blipFill>
        <p:spPr>
          <a:xfrm>
            <a:off x="1388808" y="1790846"/>
            <a:ext cx="4752528" cy="342900"/>
          </a:xfrm>
          <a:prstGeom prst="rect">
            <a:avLst/>
          </a:prstGeom>
        </p:spPr>
      </p:pic>
      <p:sp>
        <p:nvSpPr>
          <p:cNvPr id="2" name="内容占位符 1"/>
          <p:cNvSpPr>
            <a:spLocks noGrp="1"/>
          </p:cNvSpPr>
          <p:nvPr>
            <p:ph idx="1"/>
          </p:nvPr>
        </p:nvSpPr>
        <p:spPr>
          <a:xfrm>
            <a:off x="360854" y="746120"/>
            <a:ext cx="11485848" cy="3046988"/>
          </a:xfrm>
        </p:spPr>
        <p:txBody>
          <a:bodyPr/>
          <a:lstStyle/>
          <a:p>
            <a:pPr hangingPunct="0">
              <a:lnSpc>
                <a:spcPct val="20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）凡链节主链上只有碳原子且存在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结构的高聚物，判断其合成单体的规律是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见双键，四个碳，无双键，两个碳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划线断开，然后将半键闭合，将单、双键互换即可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的单体是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2"/>
          <a:stretch>
            <a:fillRect/>
          </a:stretch>
        </p:blipFill>
        <p:spPr>
          <a:xfrm>
            <a:off x="838622" y="3212976"/>
            <a:ext cx="3877472" cy="1008112"/>
          </a:xfrm>
          <a:prstGeom prst="rect">
            <a:avLst/>
          </a:prstGeom>
        </p:spPr>
      </p:pic>
      <p:pic>
        <p:nvPicPr>
          <p:cNvPr id="4" name="图片 3"/>
          <p:cNvPicPr/>
          <p:nvPr/>
        </p:nvPicPr>
        <p:blipFill>
          <a:blip r:embed="rId3"/>
          <a:stretch>
            <a:fillRect/>
          </a:stretch>
        </p:blipFill>
        <p:spPr>
          <a:xfrm>
            <a:off x="5951190" y="3204350"/>
            <a:ext cx="3384376" cy="1056311"/>
          </a:xfrm>
          <a:prstGeom prst="rect">
            <a:avLst/>
          </a:prstGeom>
        </p:spPr>
      </p:pic>
      <p:pic>
        <p:nvPicPr>
          <p:cNvPr id="5" name="图片 4"/>
          <p:cNvPicPr/>
          <p:nvPr/>
        </p:nvPicPr>
        <p:blipFill>
          <a:blip r:embed="rId4"/>
          <a:stretch>
            <a:fillRect/>
          </a:stretch>
        </p:blipFill>
        <p:spPr>
          <a:xfrm>
            <a:off x="5591150" y="908720"/>
            <a:ext cx="1152128" cy="601360"/>
          </a:xfrm>
          <a:prstGeom prst="rect">
            <a:avLst/>
          </a:prstGeom>
        </p:spPr>
      </p:pic>
      <p:sp>
        <p:nvSpPr>
          <p:cNvPr id="6" name="内容占位符 1"/>
          <p:cNvSpPr txBox="1"/>
          <p:nvPr/>
        </p:nvSpPr>
        <p:spPr bwMode="auto">
          <a:xfrm>
            <a:off x="360854" y="4437112"/>
            <a:ext cx="11485848" cy="579967"/>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高分子的单体有时候是一种物质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有时候可以是多种物质。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顿有所悟.eps" descr="id:2147491826;FounderCES"/>
          <p:cNvPicPr/>
          <p:nvPr/>
        </p:nvPicPr>
        <p:blipFill>
          <a:blip r:embed="rId5"/>
          <a:stretch>
            <a:fillRect/>
          </a:stretch>
        </p:blipFill>
        <p:spPr>
          <a:xfrm>
            <a:off x="478582" y="4459042"/>
            <a:ext cx="1993898" cy="4375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2.EPS" descr="id:2147492653;FounderCES"/>
          <p:cNvPicPr>
            <a:picLocks noChangeAspect="1"/>
          </p:cNvPicPr>
          <p:nvPr/>
        </p:nvPicPr>
        <p:blipFill>
          <a:blip r:embed="rId1"/>
          <a:stretch>
            <a:fillRect/>
          </a:stretch>
        </p:blipFill>
        <p:spPr>
          <a:xfrm>
            <a:off x="387229" y="899928"/>
            <a:ext cx="1167995" cy="375767"/>
          </a:xfrm>
          <a:prstGeom prst="rect">
            <a:avLst/>
          </a:prstGeom>
        </p:spPr>
      </p:pic>
      <p:sp>
        <p:nvSpPr>
          <p:cNvPr id="9" name="内容占位符 8"/>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氯乙烯塑料在工农业生产中有广泛应用，其结构简式为</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两种小分子经过一系列反应形成的，分析合成聚氯乙烯过程中发生的反应类型有（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取代反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加成反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加聚反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图片 9"/>
          <p:cNvPicPr>
            <a:picLocks noChangeAspect="1"/>
          </p:cNvPicPr>
          <p:nvPr/>
        </p:nvPicPr>
        <p:blipFill>
          <a:blip r:embed="rId2"/>
          <a:stretch>
            <a:fillRect/>
          </a:stretch>
        </p:blipFill>
        <p:spPr>
          <a:xfrm>
            <a:off x="9479582" y="958513"/>
            <a:ext cx="1872208" cy="88631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知识点2.eps" descr="id:2147491537;FounderCES"/>
          <p:cNvPicPr/>
          <p:nvPr/>
        </p:nvPicPr>
        <p:blipFill>
          <a:blip r:embed="rId1"/>
          <a:stretch>
            <a:fillRect/>
          </a:stretch>
        </p:blipFill>
        <p:spPr>
          <a:xfrm>
            <a:off x="550590" y="783287"/>
            <a:ext cx="1353907" cy="360041"/>
          </a:xfrm>
          <a:prstGeom prst="rect">
            <a:avLst/>
          </a:prstGeom>
        </p:spPr>
      </p:pic>
      <p:sp>
        <p:nvSpPr>
          <p:cNvPr id="2" name="内容占位符 1"/>
          <p:cNvSpPr>
            <a:spLocks noGrp="1"/>
          </p:cNvSpPr>
          <p:nvPr>
            <p:ph idx="1"/>
          </p:nvPr>
        </p:nvSpPr>
        <p:spPr>
          <a:xfrm>
            <a:off x="360854" y="620688"/>
            <a:ext cx="11485848" cy="1754326"/>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乙</a:t>
            </a:r>
            <a:r>
              <a:rPr lang="zh-CN" altLang="zh-CN" sz="2200"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烯</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分子组成与结构</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）组成与结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406574" y="1791400"/>
              <a:ext cx="11377263" cy="4731009"/>
            </p:xfrm>
            <a:graphic>
              <a:graphicData uri="http://schemas.openxmlformats.org/drawingml/2006/table">
                <a:tbl>
                  <a:tblPr firstRow="1" firstCol="1" bandRow="1"/>
                  <a:tblGrid>
                    <a:gridCol w="1533656"/>
                    <a:gridCol w="2426784"/>
                    <a:gridCol w="7416823"/>
                  </a:tblGrid>
                  <a:tr h="561104">
                    <a:tc gridSpan="2">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591024">
                    <a:tc gridSpan="2">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cPr/>
                    </a:tc>
                    <a:tc>
                      <a:txBody>
                        <a:bodyPr/>
                        <a:lstStyle/>
                        <a:p>
                          <a:pPr algn="ctr" hangingPunct="0">
                            <a:lnSpc>
                              <a:spcPct val="130000"/>
                            </a:lnSpc>
                            <a:spcAft>
                              <a:spcPts val="0"/>
                            </a:spcAft>
                          </a:pPr>
                          <a14:m>
                            <m:oMathPara xmlns:m="http://schemas.openxmlformats.org/officeDocument/2006/math">
                              <m:oMathParaPr>
                                <m:jc m:val="centerGroup"/>
                              </m:oMathParaPr>
                              <m:oMath xmlns:m="http://schemas.openxmlformats.org/officeDocument/2006/math">
                                <m:r>
                                  <a:rPr lang="en-US" altLang="zh-CN" sz="22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t> </m:t>
                                </m:r>
                              </m:oMath>
                            </m:oMathPara>
                          </a14:m>
                          <a:endParaRPr lang="en-US" altLang="zh-CN" sz="2200" b="1" smtClean="0">
                            <a:solidFill>
                              <a:srgbClr val="000000"/>
                            </a:solidFill>
                            <a:effectLst/>
                            <a:latin typeface="Times New Roman" panose="02020603050405020304" pitchFamily="18" charset="0"/>
                            <a:ea typeface="Cambria Math" panose="02040503050406030204" pitchFamily="18" charset="0"/>
                            <a:cs typeface="Times New Roman" panose="02020603050405020304" pitchFamily="18" charset="0"/>
                          </a:endParaRPr>
                        </a:p>
                        <a:p>
                          <a:pPr algn="ctr"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406355">
                    <a:tc gridSpan="2">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cPr/>
                    </a:tc>
                    <a:tc>
                      <a:txBody>
                        <a:bodyPr/>
                        <a:lstStyle/>
                        <a:p>
                          <a:pPr algn="ctr" hangingPunct="0">
                            <a:lnSpc>
                              <a:spcPct val="13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gridSpan="2">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结构简式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cPr/>
                    </a:tc>
                    <a:tc>
                      <a:txBody>
                        <a:bodyPr/>
                        <a:lstStyle/>
                        <a:p>
                          <a:pPr algn="ctr" hangingPunct="0">
                            <a:lnSpc>
                              <a:spcPct val="130000"/>
                            </a:lnSpc>
                            <a:spcAft>
                              <a:spcPts val="0"/>
                            </a:spcAft>
                          </a:pP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707639">
                    <a:tc rowSpan="2">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子模</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球棍模型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30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936104">
                    <a:tc vMerge="1">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空间填充模型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Choice>
        <mc:Fallback xmlns="">
          <p:graphicFrame>
            <p:nvGraphicFramePr>
              <p:cNvPr id="3" name="表格 2"/>
              <p:cNvGraphicFramePr>
                <a:graphicFrameLocks noGrp="1"/>
              </p:cNvGraphicFramePr>
              <p:nvPr/>
            </p:nvGraphicFramePr>
            <p:xfrm>
              <a:off x="406574" y="1791400"/>
              <a:ext cx="11377263" cy="4731009"/>
            </p:xfrm>
            <a:graphic>
              <a:graphicData uri="http://schemas.openxmlformats.org/drawingml/2006/table">
                <a:tbl>
                  <a:tblPr firstRow="1" firstCol="1" bandRow="1"/>
                  <a:tblGrid>
                    <a:gridCol w="1533656"/>
                    <a:gridCol w="2426784"/>
                    <a:gridCol w="7416823"/>
                  </a:tblGrid>
                  <a:tr h="561104">
                    <a:tc gridSpan="2">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871220">
                    <a:tc gridSpan="2">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cPr/>
                    </a:tc>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blipFill>
                      </a:tcPr>
                    </a:tc>
                  </a:tr>
                  <a:tr h="406355">
                    <a:tc gridSpan="2">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cPr/>
                    </a:tc>
                    <a:tc>
                      <a:txBody>
                        <a:bodyPr/>
                        <a:lstStyle/>
                        <a:p>
                          <a:pPr algn="ctr" hangingPunct="0">
                            <a:lnSpc>
                              <a:spcPct val="13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625475">
                    <a:tc gridSpan="2">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结构简式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cPr/>
                    </a:tc>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blipFill>
                      </a:tcPr>
                    </a:tc>
                  </a:tr>
                  <a:tr h="707639">
                    <a:tc rowSpan="2">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子模</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球棍模型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30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936104">
                    <a:tc vMerge="1">
                      <a:tcPr/>
                    </a:tc>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空间填充模型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Fallback>
      </mc:AlternateContent>
      <p:pic>
        <p:nvPicPr>
          <p:cNvPr id="1027" name="图片 38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1016" y="3305910"/>
            <a:ext cx="1477708" cy="647535"/>
          </a:xfrm>
          <a:prstGeom prst="rect">
            <a:avLst/>
          </a:prstGeom>
          <a:noFill/>
          <a:extLst>
            <a:ext uri="{909E8E84-426E-40DD-AFC4-6F175D3DCCD1}">
              <a14:hiddenFill xmlns:a14="http://schemas.microsoft.com/office/drawing/2010/main">
                <a:solidFill>
                  <a:srgbClr val="FFFFFF"/>
                </a:solidFill>
              </a14:hiddenFill>
            </a:ext>
          </a:extLst>
        </p:spPr>
      </p:pic>
      <p:pic>
        <p:nvPicPr>
          <p:cNvPr id="1026" name="d78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5833" y="4897160"/>
            <a:ext cx="765239" cy="519785"/>
          </a:xfrm>
          <a:prstGeom prst="rect">
            <a:avLst/>
          </a:prstGeom>
          <a:noFill/>
          <a:extLst>
            <a:ext uri="{909E8E84-426E-40DD-AFC4-6F175D3DCCD1}">
              <a14:hiddenFill xmlns:a14="http://schemas.microsoft.com/office/drawing/2010/main">
                <a:solidFill>
                  <a:srgbClr val="FFFFFF"/>
                </a:solidFill>
              </a14:hiddenFill>
            </a:ext>
          </a:extLst>
        </p:spPr>
      </p:pic>
      <p:pic>
        <p:nvPicPr>
          <p:cNvPr id="1025" name="d78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34254" y="5801926"/>
            <a:ext cx="711233" cy="649387"/>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p:cNvPicPr>
            <a:picLocks noChangeAspect="1"/>
          </p:cNvPicPr>
          <p:nvPr/>
        </p:nvPicPr>
        <p:blipFill>
          <a:blip r:embed="rId6"/>
          <a:stretch>
            <a:fillRect/>
          </a:stretch>
        </p:blipFill>
        <p:spPr>
          <a:xfrm>
            <a:off x="7175326" y="2429514"/>
            <a:ext cx="1596388" cy="65858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lnSpc>
                <a:spcPct val="250000"/>
              </a:lnSpc>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聚氯乙烯的结构简式可知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其单体</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据题给原料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lnSpc>
                <a:spcPct val="25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发生加成反应得到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再进行聚合从而得到聚氯乙烯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因此合成聚氯乙烯的过程应有加成反应和加聚反应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725;FounderCES"/>
          <p:cNvPicPr/>
          <p:nvPr/>
        </p:nvPicPr>
        <p:blipFill>
          <a:blip r:embed="rId1"/>
          <a:stretch>
            <a:fillRect/>
          </a:stretch>
        </p:blipFill>
        <p:spPr>
          <a:xfrm>
            <a:off x="478581" y="1208161"/>
            <a:ext cx="952351" cy="340005"/>
          </a:xfrm>
          <a:prstGeom prst="rect">
            <a:avLst/>
          </a:prstGeom>
        </p:spPr>
      </p:pic>
      <p:pic>
        <p:nvPicPr>
          <p:cNvPr id="6" name="图片 5"/>
          <p:cNvPicPr>
            <a:picLocks noChangeAspect="1"/>
          </p:cNvPicPr>
          <p:nvPr/>
        </p:nvPicPr>
        <p:blipFill>
          <a:blip r:embed="rId2"/>
          <a:stretch>
            <a:fillRect/>
          </a:stretch>
        </p:blipFill>
        <p:spPr>
          <a:xfrm>
            <a:off x="384913" y="3653780"/>
            <a:ext cx="1046020" cy="423292"/>
          </a:xfrm>
          <a:prstGeom prst="rect">
            <a:avLst/>
          </a:prstGeom>
        </p:spPr>
      </p:pic>
      <p:sp>
        <p:nvSpPr>
          <p:cNvPr id="7" name="内容占位符 1"/>
          <p:cNvSpPr txBox="1"/>
          <p:nvPr/>
        </p:nvSpPr>
        <p:spPr bwMode="auto">
          <a:xfrm>
            <a:off x="1298551" y="3497105"/>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pic>
        <p:nvPicPr>
          <p:cNvPr id="9" name="图片 8"/>
          <p:cNvPicPr/>
          <p:nvPr/>
        </p:nvPicPr>
        <p:blipFill>
          <a:blip r:embed="rId3"/>
          <a:stretch>
            <a:fillRect/>
          </a:stretch>
        </p:blipFill>
        <p:spPr>
          <a:xfrm>
            <a:off x="6815286" y="1097450"/>
            <a:ext cx="1440160" cy="810090"/>
          </a:xfrm>
          <a:prstGeom prst="rect">
            <a:avLst/>
          </a:prstGeom>
        </p:spPr>
      </p:pic>
      <p:pic>
        <p:nvPicPr>
          <p:cNvPr id="10" name="图片 9"/>
          <p:cNvPicPr/>
          <p:nvPr/>
        </p:nvPicPr>
        <p:blipFill>
          <a:blip r:embed="rId3"/>
          <a:stretch>
            <a:fillRect/>
          </a:stretch>
        </p:blipFill>
        <p:spPr>
          <a:xfrm>
            <a:off x="4295006" y="2085707"/>
            <a:ext cx="1512168" cy="8505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3.eps" descr="id:2147491833;FounderCES"/>
          <p:cNvPicPr/>
          <p:nvPr/>
        </p:nvPicPr>
        <p:blipFill>
          <a:blip r:embed="rId1"/>
          <a:stretch>
            <a:fillRect/>
          </a:stretch>
        </p:blipFill>
        <p:spPr>
          <a:xfrm>
            <a:off x="533338" y="908720"/>
            <a:ext cx="1025364" cy="360128"/>
          </a:xfrm>
          <a:prstGeom prst="rect">
            <a:avLst/>
          </a:prstGeom>
        </p:spPr>
      </p:pic>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746120"/>
                <a:ext cx="11485848" cy="4342727"/>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烃</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燃烧的有关计</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算</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完全燃烧的通式为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e>
                    </m: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等物质的量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的烃完全燃烧的规律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）耗氧量多少取决于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越大，耗氧量越多。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的量的多少取决于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的值越大，生成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的量越多。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）生成水的量的多少取决于</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的值越大，生成水的量越多。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746120"/>
                <a:ext cx="11485848" cy="4342727"/>
              </a:xfrm>
              <a:blipFill rotWithShape="1">
                <a:blip r:embed="rId2"/>
                <a:stretch>
                  <a:fillRect l="-2" t="-15" r="1" b="14"/>
                </a:stretch>
              </a:blipFill>
            </p:spPr>
            <p:txBody>
              <a:bodyPr/>
              <a:lstStyle/>
              <a:p>
                <a:r>
                  <a:rPr lang="zh-CN" altLang="en-US">
                    <a:noFill/>
                  </a:rPr>
                  <a:t> </a:t>
                </a:r>
              </a:p>
            </p:txBody>
          </p:sp>
        </mc:Fallback>
      </mc:AlternateContent>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内容占位符 7"/>
              <p:cNvSpPr>
                <a:spLocks noGrp="1"/>
              </p:cNvSpPr>
              <p:nvPr>
                <p:ph idx="1"/>
              </p:nvPr>
            </p:nvSpPr>
            <p:spPr>
              <a:xfrm>
                <a:off x="360854" y="746120"/>
                <a:ext cx="11485848" cy="415517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等质量的不同烃完全燃烧时的耗氧规律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元素的质量分数越大，消耗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越多，产生的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越多；反之碳元素的质量分数越大，消耗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越少，产生的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则越多。等质量的烃完全燃烧时，消耗氧气的量取决于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的值越大，耗氧量越多。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最简式相同的烃燃烧时的规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律</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简式相同的烃不论以何种比例混合，只要混合物总质量一定，完全燃烧后生成的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及耗氧量一定。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7"/>
              <p:cNvSpPr>
                <a:spLocks noRot="1" noChangeAspect="1" noMove="1" noResize="1" noEditPoints="1" noAdjustHandles="1" noChangeArrowheads="1" noChangeShapeType="1" noTextEdit="1"/>
              </p:cNvSpPr>
              <p:nvPr>
                <p:ph idx="1"/>
              </p:nvPr>
            </p:nvSpPr>
            <p:spPr>
              <a:xfrm>
                <a:off x="360854" y="746120"/>
                <a:ext cx="11485848" cy="4155176"/>
              </a:xfrm>
              <a:blipFill rotWithShape="1">
                <a:blip r:embed="rId1"/>
                <a:stretch>
                  <a:fillRect l="-2" t="-15" r="1" b="9"/>
                </a:stretch>
              </a:blipFill>
            </p:spPr>
            <p:txBody>
              <a:bodyPr/>
              <a:lstStyle/>
              <a:p>
                <a:r>
                  <a:rPr lang="zh-CN" altLang="en-US">
                    <a:noFill/>
                  </a:rPr>
                  <a:t> </a:t>
                </a:r>
              </a:p>
            </p:txBody>
          </p:sp>
        </mc:Fallback>
      </mc:AlternateContent>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烃完全燃烧前后气体体积的变化规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律</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矩形 2"/>
              <p:cNvSpPr/>
              <p:nvPr/>
            </p:nvSpPr>
            <p:spPr>
              <a:xfrm>
                <a:off x="168574" y="1484784"/>
                <a:ext cx="9144875" cy="1387816"/>
              </a:xfrm>
              <a:prstGeom prst="rect">
                <a:avLst/>
              </a:prstGeom>
            </p:spPr>
            <p:txBody>
              <a:bodyPr wrap="none">
                <a:spAutoFit/>
              </a:bodyPr>
              <a:lstStyle/>
              <a:p>
                <a14:m>
                  <m:oMathPara xmlns:m="http://schemas.openxmlformats.org/officeDocument/2006/math">
                    <m:oMathParaPr>
                      <m:jc m:val="centerGroup"/>
                    </m:oMathParaPr>
                    <m:oMath xmlns:m="http://schemas.openxmlformats.org/officeDocument/2006/math">
                      <m:m>
                        <m:mPr>
                          <m:mcs>
                            <m:mc>
                              <m:mcPr>
                                <m:count m:val="7"/>
                                <m:mcJc m:val="center"/>
                              </m:mcPr>
                            </m:mc>
                          </m:mcs>
                          <m:plcHide m:val="on"/>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zh-CN" sz="2300">
                                <a:solidFill>
                                  <a:srgbClr val="000000"/>
                                </a:solidFill>
                                <a:latin typeface="Cambria Math" panose="02040503050406030204" pitchFamily="18" charset="0"/>
                                <a:cs typeface="Times New Roman" panose="02020603050405020304" pitchFamily="18" charset="0"/>
                              </a:rPr>
                              <m:t>（</m:t>
                            </m:r>
                            <m:r>
                              <a:rPr lang="en-US" altLang="zh-CN" sz="2300" i="1">
                                <a:solidFill>
                                  <a:srgbClr val="000000"/>
                                </a:solidFill>
                                <a:latin typeface="Cambria Math" panose="02040503050406030204" pitchFamily="18" charset="0"/>
                                <a:cs typeface="Times New Roman" panose="02020603050405020304" pitchFamily="18" charset="0"/>
                              </a:rPr>
                              <m:t>𝟏</m:t>
                            </m:r>
                            <m:r>
                              <m:rPr>
                                <m:nor/>
                              </m:rPr>
                              <a:rPr lang="zh-CN" altLang="zh-CN" sz="2300">
                                <a:solidFill>
                                  <a:srgbClr val="000000"/>
                                </a:solidFill>
                                <a:latin typeface="Cambria Math" panose="02040503050406030204" pitchFamily="18" charset="0"/>
                                <a:cs typeface="Times New Roman" panose="02020603050405020304" pitchFamily="18" charset="0"/>
                              </a:rPr>
                              <m:t>）</m:t>
                            </m:r>
                            <m:sSub>
                              <m:sSub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i="1">
                                    <a:solidFill>
                                      <a:srgbClr val="000000"/>
                                    </a:solidFill>
                                    <a:latin typeface="Cambria Math" panose="02040503050406030204" pitchFamily="18" charset="0"/>
                                    <a:cs typeface="Times New Roman" panose="02020603050405020304" pitchFamily="18" charset="0"/>
                                  </a:rPr>
                                  <m:t>𝐂</m:t>
                                </m:r>
                              </m:e>
                              <m:sub>
                                <m:r>
                                  <a:rPr lang="en-US" altLang="zh-CN" sz="2300" i="1">
                                    <a:solidFill>
                                      <a:srgbClr val="000000"/>
                                    </a:solidFill>
                                    <a:latin typeface="Cambria Math" panose="02040503050406030204" pitchFamily="18" charset="0"/>
                                    <a:cs typeface="Times New Roman" panose="02020603050405020304" pitchFamily="18" charset="0"/>
                                  </a:rPr>
                                  <m:t>𝒙</m:t>
                                </m:r>
                              </m:sub>
                            </m:sSub>
                            <m:sSub>
                              <m:sSub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i="1">
                                    <a:solidFill>
                                      <a:srgbClr val="000000"/>
                                    </a:solidFill>
                                    <a:latin typeface="Cambria Math" panose="02040503050406030204" pitchFamily="18" charset="0"/>
                                    <a:cs typeface="Times New Roman" panose="02020603050405020304" pitchFamily="18" charset="0"/>
                                  </a:rPr>
                                  <m:t>𝐇</m:t>
                                </m:r>
                              </m:e>
                              <m:sub>
                                <m:r>
                                  <a:rPr lang="en-US" altLang="zh-CN" sz="2300" i="1">
                                    <a:solidFill>
                                      <a:srgbClr val="000000"/>
                                    </a:solidFill>
                                    <a:latin typeface="Cambria Math" panose="02040503050406030204" pitchFamily="18" charset="0"/>
                                    <a:cs typeface="Times New Roman" panose="02020603050405020304" pitchFamily="18" charset="0"/>
                                  </a:rPr>
                                  <m:t>𝒚</m:t>
                                </m:r>
                              </m:sub>
                            </m:sSub>
                            <m:r>
                              <m:rPr>
                                <m:nor/>
                              </m:rPr>
                              <a:rPr lang="zh-CN" altLang="zh-CN" sz="2300">
                                <a:solidFill>
                                  <a:srgbClr val="000000"/>
                                </a:solidFill>
                                <a:latin typeface="Cambria Math" panose="02040503050406030204" pitchFamily="18" charset="0"/>
                                <a:cs typeface="Times New Roman" panose="02020603050405020304" pitchFamily="18" charset="0"/>
                              </a:rPr>
                              <m:t>（</m:t>
                            </m:r>
                            <m:r>
                              <a:rPr lang="en-US" altLang="zh-CN" sz="2300" i="1">
                                <a:solidFill>
                                  <a:srgbClr val="000000"/>
                                </a:solidFill>
                                <a:latin typeface="Cambria Math" panose="02040503050406030204" pitchFamily="18" charset="0"/>
                                <a:cs typeface="Times New Roman" panose="02020603050405020304" pitchFamily="18" charset="0"/>
                              </a:rPr>
                              <m:t>𝐠</m:t>
                            </m:r>
                            <m:r>
                              <m:rPr>
                                <m:nor/>
                              </m:rPr>
                              <a:rPr lang="zh-CN" altLang="zh-CN" sz="2300">
                                <a:solidFill>
                                  <a:srgbClr val="000000"/>
                                </a:solidFill>
                                <a:latin typeface="Cambria Math" panose="02040503050406030204" pitchFamily="18" charset="0"/>
                                <a:cs typeface="Times New Roman" panose="02020603050405020304" pitchFamily="18" charset="0"/>
                              </a:rPr>
                              <m:t>）</m:t>
                            </m:r>
                          </m:e>
                          <m:e>
                            <m:r>
                              <a:rPr lang="zh-CN" altLang="zh-CN" sz="2300">
                                <a:solidFill>
                                  <a:srgbClr val="000000"/>
                                </a:solidFill>
                                <a:latin typeface="Cambria Math" panose="02040503050406030204" pitchFamily="18" charset="0"/>
                                <a:cs typeface="Times New Roman" panose="02020603050405020304" pitchFamily="18" charset="0"/>
                              </a:rPr>
                              <m:t>＋</m:t>
                            </m:r>
                          </m:e>
                          <m:e>
                            <m:d>
                              <m:d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sz="2300" i="1">
                                    <a:solidFill>
                                      <a:srgbClr val="000000"/>
                                    </a:solidFill>
                                    <a:latin typeface="Cambria Math" panose="02040503050406030204" pitchFamily="18" charset="0"/>
                                    <a:cs typeface="Times New Roman" panose="02020603050405020304" pitchFamily="18" charset="0"/>
                                  </a:rPr>
                                  <m:t>𝒙</m:t>
                                </m:r>
                                <m:r>
                                  <a:rPr lang="zh-CN" altLang="zh-CN" sz="2300">
                                    <a:solidFill>
                                      <a:srgbClr val="000000"/>
                                    </a:solidFill>
                                    <a:latin typeface="Cambria Math" panose="02040503050406030204" pitchFamily="18" charset="0"/>
                                    <a:cs typeface="Times New Roman" panose="02020603050405020304" pitchFamily="18" charset="0"/>
                                  </a:rPr>
                                  <m:t>＋</m:t>
                                </m:r>
                                <m:f>
                                  <m:f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i="1">
                                        <a:solidFill>
                                          <a:srgbClr val="000000"/>
                                        </a:solidFill>
                                        <a:latin typeface="Cambria Math" panose="02040503050406030204" pitchFamily="18" charset="0"/>
                                        <a:cs typeface="Times New Roman" panose="02020603050405020304" pitchFamily="18" charset="0"/>
                                      </a:rPr>
                                      <m:t>𝒚</m:t>
                                    </m:r>
                                  </m:num>
                                  <m:den>
                                    <m:r>
                                      <a:rPr lang="en-US" altLang="zh-CN" sz="2300" i="1">
                                        <a:solidFill>
                                          <a:srgbClr val="000000"/>
                                        </a:solidFill>
                                        <a:latin typeface="Cambria Math" panose="02040503050406030204" pitchFamily="18" charset="0"/>
                                        <a:cs typeface="Times New Roman" panose="02020603050405020304" pitchFamily="18" charset="0"/>
                                      </a:rPr>
                                      <m:t>𝟒</m:t>
                                    </m:r>
                                  </m:den>
                                </m:f>
                              </m:e>
                            </m:d>
                            <m:sSub>
                              <m:sSub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i="1">
                                    <a:solidFill>
                                      <a:srgbClr val="000000"/>
                                    </a:solidFill>
                                    <a:latin typeface="Cambria Math" panose="02040503050406030204" pitchFamily="18" charset="0"/>
                                    <a:cs typeface="Times New Roman" panose="02020603050405020304" pitchFamily="18" charset="0"/>
                                  </a:rPr>
                                  <m:t>𝐎</m:t>
                                </m:r>
                              </m:e>
                              <m:sub>
                                <m:r>
                                  <a:rPr lang="en-US" altLang="zh-CN" sz="2300" i="1">
                                    <a:solidFill>
                                      <a:srgbClr val="000000"/>
                                    </a:solidFill>
                                    <a:latin typeface="Cambria Math" panose="02040503050406030204" pitchFamily="18" charset="0"/>
                                    <a:cs typeface="Times New Roman" panose="02020603050405020304" pitchFamily="18" charset="0"/>
                                  </a:rPr>
                                  <m:t>𝟐</m:t>
                                </m:r>
                              </m:sub>
                            </m:sSub>
                          </m:e>
                          <m:e>
                            <m:m>
                              <m:mPr>
                                <m:mcs>
                                  <m:mc>
                                    <m:mcPr>
                                      <m:count m:val="1"/>
                                      <m:mcJc m:val="center"/>
                                    </m:mcPr>
                                  </m:mc>
                                </m:mcs>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sz="2300">
                                      <a:solidFill>
                                        <a:srgbClr val="000000"/>
                                      </a:solidFill>
                                      <a:latin typeface="Cambria Math" panose="02040503050406030204" pitchFamily="18" charset="0"/>
                                      <a:cs typeface="Times New Roman" panose="02020603050405020304" pitchFamily="18" charset="0"/>
                                    </a:rPr>
                                    <m:t>点燃</m:t>
                                  </m:r>
                                </m:e>
                              </m:mr>
                              <m:mr>
                                <m:e>
                                  <m:acc>
                                    <m:accPr>
                                      <m:chr m:val="⃗"/>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300">
                                          <a:solidFill>
                                            <a:srgbClr val="000000"/>
                                          </a:solidFill>
                                          <a:latin typeface="Cambria Math" panose="02040503050406030204" pitchFamily="18" charset="0"/>
                                          <a:cs typeface="Times New Roman" panose="02020603050405020304" pitchFamily="18" charset="0"/>
                                        </a:rPr>
                                        <m:t>           </m:t>
                                      </m:r>
                                    </m:e>
                                  </m:acc>
                                </m:e>
                              </m:mr>
                            </m:m>
                          </m:e>
                          <m:e>
                            <m:r>
                              <a:rPr lang="en-US" altLang="zh-CN" sz="2300" i="1">
                                <a:solidFill>
                                  <a:srgbClr val="000000"/>
                                </a:solidFill>
                                <a:latin typeface="Cambria Math" panose="02040503050406030204" pitchFamily="18" charset="0"/>
                                <a:cs typeface="Times New Roman" panose="02020603050405020304" pitchFamily="18" charset="0"/>
                              </a:rPr>
                              <m:t>𝒙</m:t>
                            </m:r>
                            <m:r>
                              <a:rPr lang="en-US" altLang="zh-CN" sz="2300" i="1">
                                <a:solidFill>
                                  <a:srgbClr val="000000"/>
                                </a:solidFill>
                                <a:latin typeface="Cambria Math" panose="02040503050406030204" pitchFamily="18" charset="0"/>
                                <a:cs typeface="Times New Roman" panose="02020603050405020304" pitchFamily="18" charset="0"/>
                              </a:rPr>
                              <m:t>𝐂</m:t>
                            </m:r>
                            <m:sSub>
                              <m:sSub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i="1">
                                    <a:solidFill>
                                      <a:srgbClr val="000000"/>
                                    </a:solidFill>
                                    <a:latin typeface="Cambria Math" panose="02040503050406030204" pitchFamily="18" charset="0"/>
                                    <a:cs typeface="Times New Roman" panose="02020603050405020304" pitchFamily="18" charset="0"/>
                                  </a:rPr>
                                  <m:t>𝐎</m:t>
                                </m:r>
                              </m:e>
                              <m:sub>
                                <m:r>
                                  <a:rPr lang="en-US" altLang="zh-CN" sz="2300" i="1">
                                    <a:solidFill>
                                      <a:srgbClr val="000000"/>
                                    </a:solidFill>
                                    <a:latin typeface="Cambria Math" panose="02040503050406030204" pitchFamily="18" charset="0"/>
                                    <a:cs typeface="Times New Roman" panose="02020603050405020304" pitchFamily="18" charset="0"/>
                                  </a:rPr>
                                  <m:t>𝟐</m:t>
                                </m:r>
                              </m:sub>
                            </m:sSub>
                          </m:e>
                          <m:e>
                            <m:r>
                              <a:rPr lang="zh-CN" altLang="zh-CN" sz="2300">
                                <a:solidFill>
                                  <a:srgbClr val="000000"/>
                                </a:solidFill>
                                <a:latin typeface="Cambria Math" panose="02040503050406030204" pitchFamily="18" charset="0"/>
                                <a:cs typeface="Times New Roman" panose="02020603050405020304" pitchFamily="18" charset="0"/>
                              </a:rPr>
                              <m:t>＋</m:t>
                            </m:r>
                          </m:e>
                          <m:e>
                            <m:f>
                              <m:f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i="1">
                                    <a:solidFill>
                                      <a:srgbClr val="000000"/>
                                    </a:solidFill>
                                    <a:latin typeface="Cambria Math" panose="02040503050406030204" pitchFamily="18" charset="0"/>
                                    <a:cs typeface="Times New Roman" panose="02020603050405020304" pitchFamily="18" charset="0"/>
                                  </a:rPr>
                                  <m:t>𝒚</m:t>
                                </m:r>
                              </m:num>
                              <m:den>
                                <m:r>
                                  <a:rPr lang="en-US" altLang="zh-CN" sz="2300" i="1">
                                    <a:solidFill>
                                      <a:srgbClr val="000000"/>
                                    </a:solidFill>
                                    <a:latin typeface="Cambria Math" panose="02040503050406030204" pitchFamily="18" charset="0"/>
                                    <a:cs typeface="Times New Roman" panose="02020603050405020304" pitchFamily="18" charset="0"/>
                                  </a:rPr>
                                  <m:t>𝟐</m:t>
                                </m:r>
                              </m:den>
                            </m:f>
                            <m:sSub>
                              <m:sSub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i="1">
                                    <a:solidFill>
                                      <a:srgbClr val="000000"/>
                                    </a:solidFill>
                                    <a:latin typeface="Cambria Math" panose="02040503050406030204" pitchFamily="18" charset="0"/>
                                    <a:cs typeface="Times New Roman" panose="02020603050405020304" pitchFamily="18" charset="0"/>
                                  </a:rPr>
                                  <m:t>𝐇</m:t>
                                </m:r>
                              </m:e>
                              <m:sub>
                                <m:r>
                                  <a:rPr lang="en-US" altLang="zh-CN" sz="2300" i="1">
                                    <a:solidFill>
                                      <a:srgbClr val="000000"/>
                                    </a:solidFill>
                                    <a:latin typeface="Cambria Math" panose="02040503050406030204" pitchFamily="18" charset="0"/>
                                    <a:cs typeface="Times New Roman" panose="02020603050405020304" pitchFamily="18" charset="0"/>
                                  </a:rPr>
                                  <m:t>𝟐</m:t>
                                </m:r>
                              </m:sub>
                            </m:sSub>
                            <m:r>
                              <a:rPr lang="en-US" altLang="zh-CN" sz="2300" i="1">
                                <a:solidFill>
                                  <a:srgbClr val="000000"/>
                                </a:solidFill>
                                <a:latin typeface="Cambria Math" panose="02040503050406030204" pitchFamily="18" charset="0"/>
                                <a:cs typeface="Times New Roman" panose="02020603050405020304" pitchFamily="18" charset="0"/>
                              </a:rPr>
                              <m:t>𝐎</m:t>
                            </m:r>
                            <m:r>
                              <m:rPr>
                                <m:nor/>
                              </m:rPr>
                              <a:rPr lang="zh-CN" altLang="zh-CN" sz="2300">
                                <a:solidFill>
                                  <a:srgbClr val="000000"/>
                                </a:solidFill>
                                <a:latin typeface="Cambria Math" panose="02040503050406030204" pitchFamily="18" charset="0"/>
                                <a:cs typeface="Times New Roman" panose="02020603050405020304" pitchFamily="18" charset="0"/>
                              </a:rPr>
                              <m:t>（</m:t>
                            </m:r>
                            <m:r>
                              <a:rPr lang="en-US" altLang="zh-CN" sz="2300" i="1">
                                <a:solidFill>
                                  <a:srgbClr val="000000"/>
                                </a:solidFill>
                                <a:latin typeface="Cambria Math" panose="02040503050406030204" pitchFamily="18" charset="0"/>
                                <a:cs typeface="Times New Roman" panose="02020603050405020304" pitchFamily="18" charset="0"/>
                              </a:rPr>
                              <m:t>𝐠</m:t>
                            </m:r>
                            <m:r>
                              <m:rPr>
                                <m:nor/>
                              </m:rPr>
                              <a:rPr lang="zh-CN" altLang="zh-CN" sz="2300">
                                <a:solidFill>
                                  <a:srgbClr val="000000"/>
                                </a:solidFill>
                                <a:latin typeface="Cambria Math" panose="02040503050406030204" pitchFamily="18" charset="0"/>
                                <a:cs typeface="Times New Roman" panose="02020603050405020304" pitchFamily="18" charset="0"/>
                              </a:rPr>
                              <m:t>）</m:t>
                            </m:r>
                          </m:e>
                        </m:mr>
                        <m:mr>
                          <m:e>
                            <m:r>
                              <a:rPr lang="en-US" altLang="zh-CN" sz="2300" i="1">
                                <a:solidFill>
                                  <a:srgbClr val="000000"/>
                                </a:solidFill>
                                <a:latin typeface="Cambria Math" panose="02040503050406030204" pitchFamily="18" charset="0"/>
                                <a:cs typeface="Times New Roman" panose="02020603050405020304" pitchFamily="18" charset="0"/>
                              </a:rPr>
                              <m:t>𝟏</m:t>
                            </m:r>
                          </m:e>
                          <m:e>
                            <m:r>
                              <a:rPr lang="en-US" altLang="zh-CN" sz="2300" i="1">
                                <a:solidFill>
                                  <a:srgbClr val="000000"/>
                                </a:solidFill>
                                <a:latin typeface="Cambria Math" panose="02040503050406030204" pitchFamily="18" charset="0"/>
                                <a:cs typeface="Times New Roman" panose="02020603050405020304" pitchFamily="18" charset="0"/>
                              </a:rPr>
                              <m:t> </m:t>
                            </m:r>
                          </m:e>
                          <m:e>
                            <m:r>
                              <a:rPr lang="en-US" altLang="zh-CN" sz="2300" i="1">
                                <a:solidFill>
                                  <a:srgbClr val="000000"/>
                                </a:solidFill>
                                <a:latin typeface="Cambria Math" panose="02040503050406030204" pitchFamily="18" charset="0"/>
                                <a:cs typeface="Times New Roman" panose="02020603050405020304" pitchFamily="18" charset="0"/>
                              </a:rPr>
                              <m:t>𝒙</m:t>
                            </m:r>
                            <m:r>
                              <a:rPr lang="zh-CN" altLang="zh-CN" sz="2300">
                                <a:solidFill>
                                  <a:srgbClr val="000000"/>
                                </a:solidFill>
                                <a:latin typeface="Cambria Math" panose="02040503050406030204" pitchFamily="18" charset="0"/>
                                <a:cs typeface="Times New Roman" panose="02020603050405020304" pitchFamily="18" charset="0"/>
                              </a:rPr>
                              <m:t>＋</m:t>
                            </m:r>
                            <m:f>
                              <m:f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i="1">
                                    <a:solidFill>
                                      <a:srgbClr val="000000"/>
                                    </a:solidFill>
                                    <a:latin typeface="Cambria Math" panose="02040503050406030204" pitchFamily="18" charset="0"/>
                                    <a:cs typeface="Times New Roman" panose="02020603050405020304" pitchFamily="18" charset="0"/>
                                  </a:rPr>
                                  <m:t>𝒚</m:t>
                                </m:r>
                              </m:num>
                              <m:den>
                                <m:r>
                                  <a:rPr lang="en-US" altLang="zh-CN" sz="2300" i="1">
                                    <a:solidFill>
                                      <a:srgbClr val="000000"/>
                                    </a:solidFill>
                                    <a:latin typeface="Cambria Math" panose="02040503050406030204" pitchFamily="18" charset="0"/>
                                    <a:cs typeface="Times New Roman" panose="02020603050405020304" pitchFamily="18" charset="0"/>
                                  </a:rPr>
                                  <m:t>𝟒</m:t>
                                </m:r>
                              </m:den>
                            </m:f>
                          </m:e>
                          <m:e>
                            <m:r>
                              <a:rPr lang="en-US" altLang="zh-CN" sz="2300" i="1">
                                <a:solidFill>
                                  <a:srgbClr val="000000"/>
                                </a:solidFill>
                                <a:latin typeface="Cambria Math" panose="02040503050406030204" pitchFamily="18" charset="0"/>
                                <a:cs typeface="Times New Roman" panose="02020603050405020304" pitchFamily="18" charset="0"/>
                              </a:rPr>
                              <m:t> </m:t>
                            </m:r>
                          </m:e>
                          <m:e>
                            <m:r>
                              <a:rPr lang="en-US" altLang="zh-CN" sz="2300" i="1">
                                <a:solidFill>
                                  <a:srgbClr val="000000"/>
                                </a:solidFill>
                                <a:latin typeface="Cambria Math" panose="02040503050406030204" pitchFamily="18" charset="0"/>
                                <a:cs typeface="Times New Roman" panose="02020603050405020304" pitchFamily="18" charset="0"/>
                              </a:rPr>
                              <m:t>𝒙</m:t>
                            </m:r>
                          </m:e>
                          <m:e>
                            <m:r>
                              <a:rPr lang="en-US" altLang="zh-CN" sz="2300" i="1">
                                <a:solidFill>
                                  <a:srgbClr val="000000"/>
                                </a:solidFill>
                                <a:latin typeface="Cambria Math" panose="02040503050406030204" pitchFamily="18" charset="0"/>
                                <a:cs typeface="Times New Roman" panose="02020603050405020304" pitchFamily="18" charset="0"/>
                              </a:rPr>
                              <m:t> </m:t>
                            </m:r>
                          </m:e>
                          <m:e>
                            <m:f>
                              <m:f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i="1">
                                    <a:solidFill>
                                      <a:srgbClr val="000000"/>
                                    </a:solidFill>
                                    <a:latin typeface="Cambria Math" panose="02040503050406030204" pitchFamily="18" charset="0"/>
                                    <a:cs typeface="Times New Roman" panose="02020603050405020304" pitchFamily="18" charset="0"/>
                                  </a:rPr>
                                  <m:t>𝒚</m:t>
                                </m:r>
                              </m:num>
                              <m:den>
                                <m:r>
                                  <a:rPr lang="en-US" altLang="zh-CN" sz="2300" i="1">
                                    <a:solidFill>
                                      <a:srgbClr val="000000"/>
                                    </a:solidFill>
                                    <a:latin typeface="Cambria Math" panose="02040503050406030204" pitchFamily="18" charset="0"/>
                                    <a:cs typeface="Times New Roman" panose="02020603050405020304" pitchFamily="18" charset="0"/>
                                  </a:rPr>
                                  <m:t>𝟐</m:t>
                                </m:r>
                              </m:den>
                            </m:f>
                          </m:e>
                        </m:mr>
                      </m:m>
                    </m:oMath>
                  </m:oMathPara>
                </a14:m>
                <a:endParaRPr lang="zh-CN" altLang="en-US" sz="2300"/>
              </a:p>
            </p:txBody>
          </p:sp>
        </mc:Choice>
        <mc:Fallback>
          <p:sp>
            <p:nvSpPr>
              <p:cNvPr id="3" name="矩形 2"/>
              <p:cNvSpPr>
                <a:spLocks noRot="1" noChangeAspect="1" noMove="1" noResize="1" noEditPoints="1" noAdjustHandles="1" noChangeArrowheads="1" noChangeShapeType="1" noTextEdit="1"/>
              </p:cNvSpPr>
              <p:nvPr/>
            </p:nvSpPr>
            <p:spPr>
              <a:xfrm>
                <a:off x="168574" y="1484784"/>
                <a:ext cx="9144875" cy="1387816"/>
              </a:xfrm>
              <a:prstGeom prst="rect">
                <a:avLst/>
              </a:prstGeom>
              <a:blipFill rotWithShape="1">
                <a:blip r:embed="rId1"/>
                <a:stretch>
                  <a:fillRect l="-3" t="-11" r="6" b="3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矩形 4"/>
              <p:cNvSpPr/>
              <p:nvPr/>
            </p:nvSpPr>
            <p:spPr>
              <a:xfrm>
                <a:off x="9047534" y="1628800"/>
                <a:ext cx="2816797" cy="562655"/>
              </a:xfrm>
              <a:prstGeom prst="rect">
                <a:avLst/>
              </a:prstGeom>
            </p:spPr>
            <p:txBody>
              <a:bodyPr wrap="none">
                <a:spAutoFit/>
              </a:bodyPr>
              <a:lstStyle/>
              <a:p>
                <a:r>
                  <a:rPr lang="en-US" altLang="zh-CN" sz="2300">
                    <a:solidFill>
                      <a:srgbClr val="000000"/>
                    </a:solidFill>
                  </a:rPr>
                  <a:t>Δ</a:t>
                </a:r>
                <a:r>
                  <a:rPr lang="en-US" altLang="zh-CN" sz="2300" i="1">
                    <a:solidFill>
                      <a:srgbClr val="000000"/>
                    </a:solidFill>
                  </a:rPr>
                  <a:t>V</a:t>
                </a:r>
                <a:r>
                  <a:rPr lang="zh-CN" altLang="zh-CN" sz="2300">
                    <a:solidFill>
                      <a:srgbClr val="000000"/>
                    </a:solidFill>
                    <a:cs typeface="Times New Roman" panose="02020603050405020304" pitchFamily="18" charset="0"/>
                  </a:rPr>
                  <a:t>＝</a:t>
                </a:r>
                <a:r>
                  <a:rPr lang="en-US" altLang="zh-CN" sz="2300" i="1">
                    <a:solidFill>
                      <a:srgbClr val="000000"/>
                    </a:solidFill>
                  </a:rPr>
                  <a:t>V</a:t>
                </a:r>
                <a:r>
                  <a:rPr lang="zh-CN" altLang="zh-CN" sz="2300" baseline="-25000">
                    <a:solidFill>
                      <a:srgbClr val="000000"/>
                    </a:solidFill>
                    <a:cs typeface="Times New Roman" panose="02020603050405020304" pitchFamily="18" charset="0"/>
                  </a:rPr>
                  <a:t>后</a:t>
                </a:r>
                <a:r>
                  <a:rPr lang="zh-CN" altLang="zh-CN" sz="2300">
                    <a:solidFill>
                      <a:srgbClr val="000000"/>
                    </a:solidFill>
                    <a:cs typeface="Times New Roman" panose="02020603050405020304" pitchFamily="18" charset="0"/>
                  </a:rPr>
                  <a:t>－</a:t>
                </a:r>
                <a:r>
                  <a:rPr lang="en-US" altLang="zh-CN" sz="2300" i="1">
                    <a:solidFill>
                      <a:srgbClr val="000000"/>
                    </a:solidFill>
                  </a:rPr>
                  <a:t>V</a:t>
                </a:r>
                <a:r>
                  <a:rPr lang="zh-CN" altLang="zh-CN" sz="2300" baseline="-25000">
                    <a:solidFill>
                      <a:srgbClr val="000000"/>
                    </a:solidFill>
                    <a:cs typeface="Times New Roman" panose="02020603050405020304" pitchFamily="18" charset="0"/>
                  </a:rPr>
                  <a:t>前</a:t>
                </a:r>
                <a:r>
                  <a:rPr lang="zh-CN" altLang="zh-CN" sz="2300">
                    <a:solidFill>
                      <a:srgbClr val="000000"/>
                    </a:solidFill>
                    <a:cs typeface="Times New Roman" panose="02020603050405020304" pitchFamily="18" charset="0"/>
                  </a:rPr>
                  <a:t>＝</a:t>
                </a:r>
                <a14:m>
                  <m:oMath xmlns:m="http://schemas.openxmlformats.org/officeDocument/2006/math">
                    <m:f>
                      <m:fPr>
                        <m:ctrlPr>
                          <a:rPr lang="zh-CN" altLang="zh-CN" sz="2300" i="1" smtClean="0">
                            <a:solidFill>
                              <a:schemeClr val="tx1"/>
                            </a:solidFill>
                            <a:latin typeface="Cambria Math" panose="02040503050406030204" pitchFamily="18" charset="0"/>
                            <a:ea typeface="Cambria Math" panose="02040503050406030204" pitchFamily="18" charset="0"/>
                          </a:rPr>
                        </m:ctrlPr>
                      </m:fPr>
                      <m:num>
                        <m:r>
                          <a:rPr lang="en-US" altLang="zh-CN" sz="2300" i="1">
                            <a:solidFill>
                              <a:schemeClr val="tx1"/>
                            </a:solidFill>
                            <a:latin typeface="Cambria Math" panose="02040503050406030204" pitchFamily="18" charset="0"/>
                            <a:cs typeface="Times New Roman" panose="02020603050405020304" pitchFamily="18" charset="0"/>
                          </a:rPr>
                          <m:t>𝒚</m:t>
                        </m:r>
                      </m:num>
                      <m:den>
                        <m:r>
                          <a:rPr lang="en-US" altLang="zh-CN" sz="2300" i="1">
                            <a:solidFill>
                              <a:schemeClr val="tx1"/>
                            </a:solidFill>
                            <a:latin typeface="Cambria Math" panose="02040503050406030204" pitchFamily="18" charset="0"/>
                            <a:cs typeface="Times New Roman" panose="02020603050405020304" pitchFamily="18" charset="0"/>
                          </a:rPr>
                          <m:t>𝟒</m:t>
                        </m:r>
                      </m:den>
                    </m:f>
                  </m:oMath>
                </a14:m>
                <a:r>
                  <a:rPr lang="zh-CN" altLang="zh-CN" sz="2300">
                    <a:solidFill>
                      <a:schemeClr val="tx1"/>
                    </a:solidFill>
                    <a:cs typeface="Times New Roman" panose="02020603050405020304" pitchFamily="18" charset="0"/>
                  </a:rPr>
                  <a:t>－</a:t>
                </a:r>
                <a:r>
                  <a:rPr lang="en-US" altLang="zh-CN" sz="2300">
                    <a:solidFill>
                      <a:schemeClr val="tx1"/>
                    </a:solidFill>
                  </a:rPr>
                  <a:t>1</a:t>
                </a:r>
                <a:endParaRPr lang="zh-CN" altLang="en-US" sz="2300">
                  <a:solidFill>
                    <a:schemeClr val="tx1"/>
                  </a:solidFill>
                </a:endParaRPr>
              </a:p>
            </p:txBody>
          </p:sp>
        </mc:Choice>
        <mc:Fallback>
          <p:sp>
            <p:nvSpPr>
              <p:cNvPr id="5" name="矩形 4"/>
              <p:cNvSpPr>
                <a:spLocks noRot="1" noChangeAspect="1" noMove="1" noResize="1" noEditPoints="1" noAdjustHandles="1" noChangeArrowheads="1" noChangeShapeType="1" noTextEdit="1"/>
              </p:cNvSpPr>
              <p:nvPr/>
            </p:nvSpPr>
            <p:spPr>
              <a:xfrm>
                <a:off x="9047534" y="1628800"/>
                <a:ext cx="2816797" cy="562655"/>
              </a:xfrm>
              <a:prstGeom prst="rect">
                <a:avLst/>
              </a:prstGeom>
              <a:blipFill rotWithShape="1">
                <a:blip r:embed="rId2"/>
                <a:stretch>
                  <a:fillRect l="-2" t="-4" r="22" b="1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内容占位符 1"/>
              <p:cNvSpPr txBox="1"/>
              <p:nvPr/>
            </p:nvSpPr>
            <p:spPr bwMode="auto">
              <a:xfrm>
                <a:off x="381609" y="1916832"/>
                <a:ext cx="4392488" cy="2964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14:m>
                  <m:oMathPara xmlns:m="http://schemas.openxmlformats.org/officeDocument/2006/math">
                    <m:oMathParaPr>
                      <m:jc m:val="centerGroup"/>
                    </m:oMathParaPr>
                    <m:oMath xmlns:m="http://schemas.openxmlformats.org/officeDocument/2006/math">
                      <m:d>
                        <m:dPr>
                          <m:beg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m>
                            <m:mPr>
                              <m:mcs>
                                <m:mc>
                                  <m:mcPr>
                                    <m:count m:val="1"/>
                                    <m:mcJc m:val="center"/>
                                  </m:mcPr>
                                </m:mc>
                              </m:mcs>
                              <m:plc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r>
                                  <m:rPr>
                                    <m:nor/>
                                  </m:rPr>
                                  <a:rPr lang="zh-CN" altLang="en-US" b="1">
                                    <a:latin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时，</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，体积不变</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r>
                                  <m:rPr>
                                    <m:nor/>
                                  </m:rPr>
                                  <a:rPr lang="zh-CN" altLang="en-US" b="1">
                                    <a:latin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时，</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r>
                                  <m:rPr>
                                    <m:nor/>
                                  </m:rPr>
                                  <a:rPr lang="zh-CN" altLang="en-US" b="1">
                                    <a:latin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，体积增大</m:t>
                                </m:r>
                              </m:e>
                            </m:m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r>
                                  <m:rPr>
                                    <m:nor/>
                                  </m:rPr>
                                  <a:rPr lang="zh-CN" altLang="en-US" b="1">
                                    <a:latin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时，</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𝑽</m:t>
                                </m:r>
                                <m:r>
                                  <m:rPr>
                                    <m:nor/>
                                  </m:rPr>
                                  <a:rPr lang="zh-CN" altLang="en-US" b="1">
                                    <a:latin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，体积减小</m:t>
                                </m:r>
                              </m:e>
                            </m:mr>
                            <m:mr>
                              <m:e>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r>
                                  <m:rPr>
                                    <m:nor/>
                                  </m:rPr>
                                  <a:rPr lang="zh-CN" altLang="en-US" b="1">
                                    <a:latin typeface="Cambria Math" panose="020405030504060302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的烃只有</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
                        </m:e>
                      </m:d>
                    </m:oMath>
                  </m:oMathPara>
                </a14:m>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81609" y="1916832"/>
                <a:ext cx="4392488" cy="2964594"/>
              </a:xfrm>
              <a:prstGeom prst="rect">
                <a:avLst/>
              </a:prstGeom>
              <a:blipFill rotWithShape="1">
                <a:blip r:embed="rId3"/>
                <a:stretch>
                  <a:fillRect l="-14" t="-14" r="-387" b="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内容占位符 2"/>
              <p:cNvSpPr txBox="1"/>
              <p:nvPr/>
            </p:nvSpPr>
            <p:spPr bwMode="auto">
              <a:xfrm>
                <a:off x="360854" y="4929010"/>
                <a:ext cx="11485848" cy="1596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）若燃烧后温度低于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，即水为液态：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e>
                        </m:d>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，气体体积一定减小。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2"/>
              <p:cNvSpPr txBox="1">
                <a:spLocks noRot="1" noChangeAspect="1" noMove="1" noResize="1" noEditPoints="1" noAdjustHandles="1" noChangeArrowheads="1" noChangeShapeType="1" noTextEdit="1"/>
              </p:cNvSpPr>
              <p:nvPr/>
            </p:nvSpPr>
            <p:spPr bwMode="auto">
              <a:xfrm>
                <a:off x="360854" y="4929010"/>
                <a:ext cx="11485848" cy="1596334"/>
              </a:xfrm>
              <a:prstGeom prst="rect">
                <a:avLst/>
              </a:prstGeom>
              <a:blipFill rotWithShape="1">
                <a:blip r:embed="rId4"/>
                <a:stretch>
                  <a:fillRect l="-2" t="-9" r="1" b="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3.eps" descr="id:2147491847;FounderCES"/>
          <p:cNvPicPr/>
          <p:nvPr/>
        </p:nvPicPr>
        <p:blipFill>
          <a:blip r:embed="rId1"/>
          <a:stretch>
            <a:fillRect/>
          </a:stretch>
        </p:blipFill>
        <p:spPr>
          <a:xfrm>
            <a:off x="439654" y="874216"/>
            <a:ext cx="1335072" cy="430615"/>
          </a:xfrm>
          <a:prstGeom prst="rect">
            <a:avLst/>
          </a:prstGeom>
        </p:spPr>
      </p:pic>
      <p:sp>
        <p:nvSpPr>
          <p:cNvPr id="5" name="内容占位符 4"/>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105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 kPa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两种气态烃与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氧气混合，充分燃烧后恢复到原状态，所得气体体积仍是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。有下列组合的混合烃：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，其中可能符合上述要求的是（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39504"/>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假设该气态烃的混合物的平均分子式为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。烃类完</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烧的通式为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e>
                    </m: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zh-CN" altLang="en-US"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m:t>点</m:t>
                          </m:r>
                          <m:r>
                            <m:rPr>
                              <m:nor/>
                            </m:rP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m:t>燃</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。当温度超过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水为气体。根据题意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燃烧前后气体的体积不变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。所给的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个组合中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只需要看氢原子数的平均值是否可能为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即可。组合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中氢原子数均为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符合要求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中氢原子数平均值大于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不符合要求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中氢原子数均为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符合要求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组合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中氢原子数一个为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平均值可能为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符合要求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039504"/>
              </a:xfrm>
              <a:blipFill rotWithShape="1">
                <a:blip r:embed="rId1"/>
                <a:stretch>
                  <a:fillRect l="-2" t="-16" r="1" b="7"/>
                </a:stretch>
              </a:blipFill>
            </p:spPr>
            <p:txBody>
              <a:bodyPr/>
              <a:lstStyle/>
              <a:p>
                <a:r>
                  <a:rPr lang="zh-CN" altLang="en-US">
                    <a:noFill/>
                  </a:rPr>
                  <a:t> </a:t>
                </a:r>
              </a:p>
            </p:txBody>
          </p:sp>
        </mc:Fallback>
      </mc:AlternateContent>
      <p:pic>
        <p:nvPicPr>
          <p:cNvPr id="3" name="24解析.eps" descr="id:2147491725;FounderCES"/>
          <p:cNvPicPr/>
          <p:nvPr/>
        </p:nvPicPr>
        <p:blipFill>
          <a:blip r:embed="rId2"/>
          <a:stretch>
            <a:fillRect/>
          </a:stretch>
        </p:blipFill>
        <p:spPr>
          <a:xfrm>
            <a:off x="478581" y="928971"/>
            <a:ext cx="952351" cy="340005"/>
          </a:xfrm>
          <a:prstGeom prst="rect">
            <a:avLst/>
          </a:prstGeom>
        </p:spPr>
      </p:pic>
      <p:pic>
        <p:nvPicPr>
          <p:cNvPr id="6" name="图片 5"/>
          <p:cNvPicPr>
            <a:picLocks noChangeAspect="1"/>
          </p:cNvPicPr>
          <p:nvPr/>
        </p:nvPicPr>
        <p:blipFill>
          <a:blip r:embed="rId3"/>
          <a:stretch>
            <a:fillRect/>
          </a:stretch>
        </p:blipFill>
        <p:spPr>
          <a:xfrm>
            <a:off x="384913" y="4949924"/>
            <a:ext cx="1046020" cy="423292"/>
          </a:xfrm>
          <a:prstGeom prst="rect">
            <a:avLst/>
          </a:prstGeom>
        </p:spPr>
      </p:pic>
      <p:sp>
        <p:nvSpPr>
          <p:cNvPr id="7" name="内容占位符 1"/>
          <p:cNvSpPr txBox="1"/>
          <p:nvPr/>
        </p:nvSpPr>
        <p:spPr bwMode="auto">
          <a:xfrm>
            <a:off x="1342678" y="4787821"/>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54738"/>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碳</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碳双键决定着乙烯的重要化学性质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书写乙烯的结构简式时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碳碳双键不能省略。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1573;FounderCES"/>
          <p:cNvPicPr/>
          <p:nvPr/>
        </p:nvPicPr>
        <p:blipFill>
          <a:blip r:embed="rId1"/>
          <a:stretch>
            <a:fillRect/>
          </a:stretch>
        </p:blipFill>
        <p:spPr>
          <a:xfrm>
            <a:off x="406574" y="2245330"/>
            <a:ext cx="2016224" cy="47150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）空间结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524593" y="1412776"/>
          <a:ext cx="11187237" cy="2468880"/>
        </p:xfrm>
        <a:graphic>
          <a:graphicData uri="http://schemas.openxmlformats.org/drawingml/2006/table">
            <a:tbl>
              <a:tblPr firstRow="1" firstCol="1" bandRow="1"/>
              <a:tblGrid>
                <a:gridCol w="2978325"/>
                <a:gridCol w="8208912"/>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空间结构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乙烯分子为平面结构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个碳原子和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个氢原子共平面</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pic>
        <p:nvPicPr>
          <p:cNvPr id="2049" name="d785.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22598" y="2270408"/>
            <a:ext cx="2663319" cy="13746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物理性</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质</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2" name="表格 1"/>
          <p:cNvGraphicFramePr>
            <a:graphicFrameLocks noGrp="1"/>
          </p:cNvGraphicFramePr>
          <p:nvPr/>
        </p:nvGraphicFramePr>
        <p:xfrm>
          <a:off x="478582" y="1412776"/>
          <a:ext cx="11368120" cy="1097280"/>
        </p:xfrm>
        <a:graphic>
          <a:graphicData uri="http://schemas.openxmlformats.org/drawingml/2006/table">
            <a:tbl>
              <a:tblPr firstRow="1" firstCol="1" bandRow="1"/>
              <a:tblGrid>
                <a:gridCol w="2273624"/>
                <a:gridCol w="2273624"/>
                <a:gridCol w="2273624"/>
                <a:gridCol w="2273624"/>
                <a:gridCol w="2273624"/>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颜色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状态</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气味</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水溶性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密度</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稍有气味</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难溶于水</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比空气略小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
        <p:nvSpPr>
          <p:cNvPr id="4" name="内容占位符 1"/>
          <p:cNvSpPr txBox="1"/>
          <p:nvPr/>
        </p:nvSpPr>
        <p:spPr bwMode="auto">
          <a:xfrm>
            <a:off x="360854" y="2874818"/>
            <a:ext cx="11485848" cy="1200329"/>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乙烯的密度比空气略小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可以利用乙烯难溶于水的性质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用排水法进行收集。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拓展.eps" descr="id:2147493654;FounderCES"/>
          <p:cNvPicPr/>
          <p:nvPr/>
        </p:nvPicPr>
        <p:blipFill>
          <a:blip r:embed="rId1"/>
          <a:stretch>
            <a:fillRect/>
          </a:stretch>
        </p:blipFill>
        <p:spPr>
          <a:xfrm>
            <a:off x="461330" y="3022830"/>
            <a:ext cx="1804051" cy="357882"/>
          </a:xfrm>
          <a:prstGeom prst="rect">
            <a:avLst/>
          </a:prstGeom>
        </p:spPr>
      </p:pic>
      <p:pic>
        <p:nvPicPr>
          <p:cNvPr id="7" name="图片 6"/>
          <p:cNvPicPr>
            <a:picLocks noChangeAspect="1"/>
          </p:cNvPicPr>
          <p:nvPr/>
        </p:nvPicPr>
        <p:blipFill>
          <a:blip r:embed="rId2"/>
          <a:stretch>
            <a:fillRect/>
          </a:stretch>
        </p:blipFill>
        <p:spPr>
          <a:xfrm>
            <a:off x="5652133" y="3050821"/>
            <a:ext cx="2897076" cy="342900"/>
          </a:xfrm>
          <a:prstGeom prst="rect">
            <a:avLst/>
          </a:prstGeom>
        </p:spPr>
      </p:pic>
      <p:sp>
        <p:nvSpPr>
          <p:cNvPr id="8" name="矩形 7"/>
          <p:cNvSpPr/>
          <p:nvPr/>
        </p:nvSpPr>
        <p:spPr>
          <a:xfrm>
            <a:off x="5580125" y="2978813"/>
            <a:ext cx="2969083" cy="461665"/>
          </a:xfrm>
          <a:prstGeom prst="rect">
            <a:avLst/>
          </a:prstGeom>
        </p:spPr>
        <p:txBody>
          <a:bodyPr wrap="none">
            <a:spAutoFit/>
          </a:bodyPr>
          <a:lstStyle/>
          <a:p>
            <a:r>
              <a:rPr lang="zh-CN" altLang="zh-CN" sz="2400">
                <a:solidFill>
                  <a:schemeClr val="tx1"/>
                </a:solidFill>
                <a:ea typeface="仿宋" panose="02010609060101010101" pitchFamily="49" charset="-122"/>
                <a:cs typeface="Times New Roman" panose="02020603050405020304" pitchFamily="18" charset="0"/>
              </a:rPr>
              <a:t>不能用排空气法收集</a:t>
            </a:r>
            <a:endParaRPr lang="zh-CN" altLang="en-US" sz="24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330321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化学性质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乙烯在空气中燃烧，火焰明亮且伴有黑烟，完全燃烧的化学方程式为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乙烯能被酸性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溶液氧化，使酸性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溶液褪色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3303212"/>
              </a:xfrm>
              <a:blipFill rotWithShape="1">
                <a:blip r:embed="rId1"/>
                <a:stretch>
                  <a:fillRect l="-2" t="-19" r="1" b="-1982"/>
                </a:stretch>
              </a:blipFill>
            </p:spPr>
            <p:txBody>
              <a:bodyPr/>
              <a:lstStyle/>
              <a:p>
                <a:r>
                  <a:rPr lang="zh-CN" altLang="en-US">
                    <a:noFill/>
                  </a:rPr>
                  <a:t> </a:t>
                </a:r>
              </a:p>
            </p:txBody>
          </p:sp>
        </mc:Fallback>
      </mc:AlternateContent>
      <p:sp>
        <p:nvSpPr>
          <p:cNvPr id="3" name="内容占位符 1"/>
          <p:cNvSpPr txBox="1"/>
          <p:nvPr/>
        </p:nvSpPr>
        <p:spPr bwMode="auto">
          <a:xfrm>
            <a:off x="360854" y="4149080"/>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能用酸性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溶液除去甲烷中混有的乙烯杂质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原因是乙烯被氧化的产物是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会混在甲烷中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应该用溴的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溶液除去甲烷中的乙烯气体。</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1500;FounderCES"/>
          <p:cNvPicPr/>
          <p:nvPr/>
        </p:nvPicPr>
        <p:blipFill>
          <a:blip r:embed="rId2"/>
          <a:stretch>
            <a:fillRect/>
          </a:stretch>
        </p:blipFill>
        <p:spPr>
          <a:xfrm>
            <a:off x="478582" y="4311680"/>
            <a:ext cx="1872208" cy="36953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5346207"/>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）加成反应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概念：有机物分子中双键（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或三键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）两端的碳原子与其他原子或原子团直接结合生成新的化合物的反应。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乙烯的加成反应：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乙烯使溴的四氯化碳溶液（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或溴水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）褪色，反应的化学方程式为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乙烯与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加成，反应的化学方程式为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 </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催化剂</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zh-CN" altLang="en-US"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加热、加压</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5346207"/>
              </a:xfrm>
              <a:blipFill rotWithShape="1">
                <a:blip r:embed="rId1"/>
                <a:stretch>
                  <a:fillRect l="-2" t="-12" r="1" b="-8217"/>
                </a:stretch>
              </a:blipFill>
            </p:spPr>
            <p:txBody>
              <a:bodyPr/>
              <a:lstStyle/>
              <a:p>
                <a:r>
                  <a:rPr lang="zh-CN" altLang="en-US">
                    <a:noFill/>
                  </a:rPr>
                  <a:t> </a:t>
                </a:r>
              </a:p>
            </p:txBody>
          </p:sp>
        </mc:Fallback>
      </mc:AlternateContent>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31071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乙烯与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加成，反应的化学方程式为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催化剂</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乙烯与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加成，反应的化学方程式为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催化剂</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310715"/>
              </a:xfrm>
              <a:blipFill rotWithShape="1">
                <a:blip r:embed="rId1"/>
                <a:stretch>
                  <a:fillRect l="-2" t="-19" r="1" b="-4014"/>
                </a:stretch>
              </a:blipFill>
            </p:spPr>
            <p:txBody>
              <a:bodyPr/>
              <a:lstStyle/>
              <a:p>
                <a:r>
                  <a:rPr lang="zh-CN" altLang="en-US">
                    <a:noFill/>
                  </a:rPr>
                  <a:t> </a:t>
                </a:r>
              </a:p>
            </p:txBody>
          </p:sp>
        </mc:Fallback>
      </mc:AlternateContent>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5716</Words>
  <Application>WPS 演示</Application>
  <PresentationFormat>自定义</PresentationFormat>
  <Paragraphs>293</Paragraphs>
  <Slides>35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35</vt:i4>
      </vt:variant>
    </vt:vector>
  </HeadingPairs>
  <TitlesOfParts>
    <vt:vector size="47" baseType="lpstr">
      <vt:lpstr>Arial</vt:lpstr>
      <vt:lpstr>宋体</vt:lpstr>
      <vt:lpstr>Wingdings</vt:lpstr>
      <vt:lpstr>Times New Roman</vt:lpstr>
      <vt:lpstr>楷体</vt:lpstr>
      <vt:lpstr>微软雅黑</vt:lpstr>
      <vt:lpstr>黑体</vt:lpstr>
      <vt:lpstr>Cambria Math</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456</cp:revision>
  <dcterms:created xsi:type="dcterms:W3CDTF">2020-11-06T05:24:00Z</dcterms:created>
  <dcterms:modified xsi:type="dcterms:W3CDTF">2025-10-27T01:38:24Z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0D03A82B8CF441D69429F5E2FAE13D48_12</vt:lpwstr>
  </property>
</Properties>
</file>